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90" r:id="rId35"/>
    <p:sldId id="291" r:id="rId36"/>
    <p:sldId id="292"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373BD87-3BB0-458E-8030-9393D9248C6A}" v="169" dt="2024-09-11T09:17:01.0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538" autoAdjust="0"/>
    <p:restoredTop sz="95477" autoAdjust="0"/>
  </p:normalViewPr>
  <p:slideViewPr>
    <p:cSldViewPr snapToGrid="0">
      <p:cViewPr varScale="1">
        <p:scale>
          <a:sx n="96" d="100"/>
          <a:sy n="96" d="100"/>
        </p:scale>
        <p:origin x="380"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9/11/2024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9/11/2024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9/11/2024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9/11/2024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CAE067-9D4D-3E7C-C162-5C08BA7EA8F8}"/>
              </a:ext>
            </a:extLst>
          </p:cNvPr>
          <p:cNvSpPr txBox="1"/>
          <p:nvPr/>
        </p:nvSpPr>
        <p:spPr>
          <a:xfrm>
            <a:off x="1650045" y="2142238"/>
            <a:ext cx="8508808" cy="1200329"/>
          </a:xfrm>
          <a:prstGeom prst="rect">
            <a:avLst/>
          </a:prstGeom>
          <a:noFill/>
        </p:spPr>
        <p:txBody>
          <a:bodyPr wrap="square" rtlCol="0">
            <a:spAutoFit/>
          </a:bodyPr>
          <a:lstStyle/>
          <a:p>
            <a:r>
              <a:rPr lang="en-US" sz="7200" b="1" dirty="0">
                <a:solidFill>
                  <a:srgbClr val="7030A0"/>
                </a:solidFill>
                <a:latin typeface="Algerian" panose="04020705040A02060702" pitchFamily="82" charset="0"/>
              </a:rPr>
              <a:t>AWS MINI PROJECT </a:t>
            </a:r>
          </a:p>
        </p:txBody>
      </p:sp>
      <p:sp>
        <p:nvSpPr>
          <p:cNvPr id="6" name="TextBox 5">
            <a:extLst>
              <a:ext uri="{FF2B5EF4-FFF2-40B4-BE49-F238E27FC236}">
                <a16:creationId xmlns:a16="http://schemas.microsoft.com/office/drawing/2014/main" id="{661DA2B6-8849-1D55-9138-29B953F70101}"/>
              </a:ext>
            </a:extLst>
          </p:cNvPr>
          <p:cNvSpPr txBox="1"/>
          <p:nvPr/>
        </p:nvSpPr>
        <p:spPr>
          <a:xfrm>
            <a:off x="5904449" y="3935712"/>
            <a:ext cx="4932642" cy="523220"/>
          </a:xfrm>
          <a:prstGeom prst="rect">
            <a:avLst/>
          </a:prstGeom>
          <a:noFill/>
        </p:spPr>
        <p:txBody>
          <a:bodyPr wrap="square" rtlCol="0">
            <a:spAutoFit/>
          </a:bodyPr>
          <a:lstStyle/>
          <a:p>
            <a:r>
              <a:rPr lang="en-US" sz="2800" b="1" dirty="0">
                <a:solidFill>
                  <a:srgbClr val="0070C0"/>
                </a:solidFill>
                <a:latin typeface="Times New Roman" panose="02020603050405020304" pitchFamily="18" charset="0"/>
                <a:cs typeface="Times New Roman" panose="02020603050405020304" pitchFamily="18" charset="0"/>
              </a:rPr>
              <a:t>-VEERA REDDY INAKOLLU</a:t>
            </a:r>
          </a:p>
        </p:txBody>
      </p:sp>
      <p:pic>
        <p:nvPicPr>
          <p:cNvPr id="1026" name="Picture 2" descr="Free Aws Logo Icon - Free Download ...">
            <a:extLst>
              <a:ext uri="{FF2B5EF4-FFF2-40B4-BE49-F238E27FC236}">
                <a16:creationId xmlns:a16="http://schemas.microsoft.com/office/drawing/2014/main" id="{C98FB8F3-684D-66EE-A445-F0336F4D7B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50923" y="137659"/>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2073191"/>
      </p:ext>
    </p:extLst>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E3DD0B4-CA20-AEFC-5530-277BC9E63998}"/>
              </a:ext>
            </a:extLst>
          </p:cNvPr>
          <p:cNvSpPr txBox="1"/>
          <p:nvPr/>
        </p:nvSpPr>
        <p:spPr>
          <a:xfrm>
            <a:off x="428625" y="421481"/>
            <a:ext cx="10329863" cy="523220"/>
          </a:xfrm>
          <a:prstGeom prst="rect">
            <a:avLst/>
          </a:prstGeom>
          <a:noFill/>
        </p:spPr>
        <p:txBody>
          <a:bodyPr wrap="square" rtlCol="0">
            <a:spAutoFit/>
          </a:bodyPr>
          <a:lstStyle/>
          <a:p>
            <a:r>
              <a:rPr lang="en-US" sz="2800" b="1" dirty="0">
                <a:solidFill>
                  <a:srgbClr val="7030A0"/>
                </a:solidFill>
                <a:latin typeface="Algerian" panose="04020705040A02060702" pitchFamily="82" charset="0"/>
              </a:rPr>
              <a:t>LAB – 2 – BILLING ALARM </a:t>
            </a:r>
          </a:p>
        </p:txBody>
      </p:sp>
      <p:sp>
        <p:nvSpPr>
          <p:cNvPr id="5" name="TextBox 4">
            <a:extLst>
              <a:ext uri="{FF2B5EF4-FFF2-40B4-BE49-F238E27FC236}">
                <a16:creationId xmlns:a16="http://schemas.microsoft.com/office/drawing/2014/main" id="{BE073615-3A0D-8487-A9D1-A4E0F345EC12}"/>
              </a:ext>
            </a:extLst>
          </p:cNvPr>
          <p:cNvSpPr txBox="1"/>
          <p:nvPr/>
        </p:nvSpPr>
        <p:spPr>
          <a:xfrm>
            <a:off x="611341" y="799137"/>
            <a:ext cx="9339444" cy="1687963"/>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Go to the </a:t>
            </a:r>
            <a:r>
              <a:rPr lang="en-US" sz="2400" b="1" kern="100" dirty="0">
                <a:effectLst/>
                <a:latin typeface="Times New Roman" panose="02020603050405020304" pitchFamily="18" charset="0"/>
                <a:ea typeface="Aptos" panose="020B0004020202020204" pitchFamily="34" charset="0"/>
                <a:cs typeface="Times New Roman" panose="02020603050405020304" pitchFamily="18" charset="0"/>
              </a:rPr>
              <a:t>Billing and cost managemen</a:t>
            </a: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t home.</a:t>
            </a:r>
          </a:p>
          <a:p>
            <a:pPr marL="285750" indent="-285750">
              <a:lnSpc>
                <a:spcPct val="150000"/>
              </a:lnSpc>
              <a:buFont typeface="Wingdings" panose="05000000000000000000" pitchFamily="2" charset="2"/>
              <a:buChar char="q"/>
            </a:pP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On the left-hand side, under </a:t>
            </a:r>
            <a:r>
              <a:rPr lang="en-US" sz="2400" b="1" kern="100" dirty="0">
                <a:effectLst/>
                <a:latin typeface="Times New Roman" panose="02020603050405020304" pitchFamily="18" charset="0"/>
                <a:ea typeface="Aptos" panose="020B0004020202020204" pitchFamily="34" charset="0"/>
                <a:cs typeface="Times New Roman" panose="02020603050405020304" pitchFamily="18" charset="0"/>
              </a:rPr>
              <a:t>Billing preferences</a:t>
            </a: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 enable the checkbox next to </a:t>
            </a:r>
            <a:r>
              <a:rPr lang="en-US" sz="2400" b="1" kern="100" dirty="0">
                <a:effectLst/>
                <a:latin typeface="Times New Roman" panose="02020603050405020304" pitchFamily="18" charset="0"/>
                <a:ea typeface="Aptos" panose="020B0004020202020204" pitchFamily="34" charset="0"/>
                <a:cs typeface="Times New Roman" panose="02020603050405020304" pitchFamily="18" charset="0"/>
              </a:rPr>
              <a:t>Receive Billing Alerts</a:t>
            </a: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a:t>
            </a:r>
          </a:p>
        </p:txBody>
      </p:sp>
      <p:pic>
        <p:nvPicPr>
          <p:cNvPr id="6" name="Picture 5" descr="A screenshot of a computer&#10;&#10;Description automatically generated">
            <a:extLst>
              <a:ext uri="{FF2B5EF4-FFF2-40B4-BE49-F238E27FC236}">
                <a16:creationId xmlns:a16="http://schemas.microsoft.com/office/drawing/2014/main" id="{AF747B75-BD78-EE73-947C-52F2CA09FC08}"/>
              </a:ext>
            </a:extLst>
          </p:cNvPr>
          <p:cNvPicPr>
            <a:picLocks noChangeAspect="1"/>
          </p:cNvPicPr>
          <p:nvPr/>
        </p:nvPicPr>
        <p:blipFill>
          <a:blip r:embed="rId2"/>
          <a:stretch>
            <a:fillRect/>
          </a:stretch>
        </p:blipFill>
        <p:spPr>
          <a:xfrm>
            <a:off x="1134922" y="2601317"/>
            <a:ext cx="8116234" cy="3644900"/>
          </a:xfrm>
          <a:prstGeom prst="rect">
            <a:avLst/>
          </a:prstGeom>
        </p:spPr>
      </p:pic>
    </p:spTree>
    <p:extLst>
      <p:ext uri="{BB962C8B-B14F-4D97-AF65-F5344CB8AC3E}">
        <p14:creationId xmlns:p14="http://schemas.microsoft.com/office/powerpoint/2010/main" val="161984284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33C973-78AA-C30F-C702-C5501DBE60BA}"/>
              </a:ext>
            </a:extLst>
          </p:cNvPr>
          <p:cNvSpPr txBox="1"/>
          <p:nvPr/>
        </p:nvSpPr>
        <p:spPr>
          <a:xfrm>
            <a:off x="541337" y="-27022"/>
            <a:ext cx="9772650" cy="3366563"/>
          </a:xfrm>
          <a:prstGeom prst="rect">
            <a:avLst/>
          </a:prstGeom>
          <a:noFill/>
        </p:spPr>
        <p:txBody>
          <a:bodyPr wrap="square" rtlCol="0">
            <a:spAutoFit/>
          </a:bodyPr>
          <a:lstStyle/>
          <a:p>
            <a:pPr>
              <a:lnSpc>
                <a:spcPct val="150000"/>
              </a:lnSpc>
            </a:pPr>
            <a:r>
              <a:rPr lang="en-US" b="1" dirty="0">
                <a:solidFill>
                  <a:srgbClr val="0070C0"/>
                </a:solidFill>
                <a:latin typeface="Times New Roman" panose="02020603050405020304" pitchFamily="18" charset="0"/>
                <a:cs typeface="Times New Roman" panose="02020603050405020304" pitchFamily="18" charset="0"/>
              </a:rPr>
              <a:t>NOW CREATE ALARM FOR BILLING </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Then go to cloud watch and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click alarms</a:t>
            </a:r>
            <a:endParaRPr lang="en-US" sz="18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Under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Create Alarm</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click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Select metric</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In the new window, click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Billing</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from the list.</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Select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Total Estimated Charge</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This tracks the total estimated charges for your account.</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I have choose threshold value is $1</a:t>
            </a:r>
          </a:p>
          <a:p>
            <a:pPr marL="285750" indent="-285750">
              <a:lnSpc>
                <a:spcPct val="150000"/>
              </a:lnSpc>
              <a:buFont typeface="Wingdings" panose="05000000000000000000" pitchFamily="2" charset="2"/>
              <a:buChar char="q"/>
            </a:pPr>
            <a:r>
              <a:rPr lang="en-US" kern="100" dirty="0">
                <a:latin typeface="Times New Roman" panose="02020603050405020304" pitchFamily="18" charset="0"/>
                <a:ea typeface="Aptos" panose="020B0004020202020204" pitchFamily="34" charset="0"/>
                <a:cs typeface="Times New Roman" panose="02020603050405020304" pitchFamily="18" charset="0"/>
              </a:rPr>
              <a:t>Now I have successfully created billing alarm.</a:t>
            </a:r>
            <a:endParaRPr lang="en-US" sz="18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p:txBody>
      </p:sp>
      <p:pic>
        <p:nvPicPr>
          <p:cNvPr id="5" name="Picture 4" descr="A screenshot of a computer&#10;&#10;Description automatically generated">
            <a:extLst>
              <a:ext uri="{FF2B5EF4-FFF2-40B4-BE49-F238E27FC236}">
                <a16:creationId xmlns:a16="http://schemas.microsoft.com/office/drawing/2014/main" id="{17BEFCFA-931B-574A-FB43-0FAE6F854DDB}"/>
              </a:ext>
            </a:extLst>
          </p:cNvPr>
          <p:cNvPicPr>
            <a:picLocks noChangeAspect="1"/>
          </p:cNvPicPr>
          <p:nvPr/>
        </p:nvPicPr>
        <p:blipFill>
          <a:blip r:embed="rId2"/>
          <a:stretch>
            <a:fillRect/>
          </a:stretch>
        </p:blipFill>
        <p:spPr>
          <a:xfrm>
            <a:off x="541337" y="2989690"/>
            <a:ext cx="5495131" cy="3425398"/>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79CECC38-38BD-1C26-50BA-A6244E696030}"/>
              </a:ext>
            </a:extLst>
          </p:cNvPr>
          <p:cNvPicPr>
            <a:picLocks noChangeAspect="1"/>
          </p:cNvPicPr>
          <p:nvPr/>
        </p:nvPicPr>
        <p:blipFill>
          <a:blip r:embed="rId3"/>
          <a:stretch>
            <a:fillRect/>
          </a:stretch>
        </p:blipFill>
        <p:spPr>
          <a:xfrm>
            <a:off x="6096000" y="2763044"/>
            <a:ext cx="6002338" cy="3644900"/>
          </a:xfrm>
          <a:prstGeom prst="rect">
            <a:avLst/>
          </a:prstGeom>
        </p:spPr>
      </p:pic>
    </p:spTree>
    <p:extLst>
      <p:ext uri="{BB962C8B-B14F-4D97-AF65-F5344CB8AC3E}">
        <p14:creationId xmlns:p14="http://schemas.microsoft.com/office/powerpoint/2010/main" val="269139664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
                                            <p:txEl>
                                              <p:pRg st="6" end="6"/>
                                            </p:txEl>
                                          </p:spTgt>
                                        </p:tgtEl>
                                        <p:attrNameLst>
                                          <p:attrName>style.visibility</p:attrName>
                                        </p:attrNameLst>
                                      </p:cBhvr>
                                      <p:to>
                                        <p:strVal val="visible"/>
                                      </p:to>
                                    </p:set>
                                    <p:animEffect transition="in" filter="fade">
                                      <p:cBhvr>
                                        <p:cTn id="30" dur="500"/>
                                        <p:tgtEl>
                                          <p:spTgt spid="4">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500" fill="hold"/>
                                        <p:tgtEl>
                                          <p:spTgt spid="6"/>
                                        </p:tgtEl>
                                        <p:attrNameLst>
                                          <p:attrName>ppt_x</p:attrName>
                                        </p:attrNameLst>
                                      </p:cBhvr>
                                      <p:tavLst>
                                        <p:tav tm="0">
                                          <p:val>
                                            <p:strVal val="#ppt_x"/>
                                          </p:val>
                                        </p:tav>
                                        <p:tav tm="100000">
                                          <p:val>
                                            <p:strVal val="#ppt_x"/>
                                          </p:val>
                                        </p:tav>
                                      </p:tavLst>
                                    </p:anim>
                                    <p:anim calcmode="lin" valueType="num">
                                      <p:cBhvr additive="base">
                                        <p:cTn id="3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BACB52-C043-54F6-0504-014C74204C93}"/>
              </a:ext>
            </a:extLst>
          </p:cNvPr>
          <p:cNvSpPr txBox="1"/>
          <p:nvPr/>
        </p:nvSpPr>
        <p:spPr>
          <a:xfrm>
            <a:off x="442913" y="95602"/>
            <a:ext cx="9472612" cy="1200329"/>
          </a:xfrm>
          <a:prstGeom prst="rect">
            <a:avLst/>
          </a:prstGeom>
          <a:noFill/>
        </p:spPr>
        <p:txBody>
          <a:bodyPr wrap="square" rtlCol="0">
            <a:spAutoFit/>
          </a:bodyPr>
          <a:lstStyle/>
          <a:p>
            <a:r>
              <a:rPr lang="en-US" sz="3200" b="1" dirty="0">
                <a:solidFill>
                  <a:srgbClr val="0070C0"/>
                </a:solidFill>
                <a:latin typeface="Algerian" panose="04020705040A02060702" pitchFamily="82" charset="0"/>
              </a:rPr>
              <a:t>LAB – 3 – S3 BUCKET </a:t>
            </a:r>
          </a:p>
          <a:p>
            <a:r>
              <a:rPr lang="en-US" sz="2000" dirty="0">
                <a:latin typeface="Times New Roman" panose="02020603050405020304" pitchFamily="18" charset="0"/>
                <a:cs typeface="Times New Roman" panose="02020603050405020304" pitchFamily="18" charset="0"/>
              </a:rPr>
              <a:t>Amazon S3 (Simple Storage Service) is a highly scalable, reliable, and secure object storage service.</a:t>
            </a:r>
            <a:endParaRPr lang="en-US" sz="2000" b="1" dirty="0">
              <a:solidFill>
                <a:srgbClr val="0070C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DC3F6D4-4A08-95E3-755C-E32D1280720F}"/>
              </a:ext>
            </a:extLst>
          </p:cNvPr>
          <p:cNvSpPr txBox="1"/>
          <p:nvPr/>
        </p:nvSpPr>
        <p:spPr>
          <a:xfrm>
            <a:off x="442913" y="1054246"/>
            <a:ext cx="9555829" cy="6090385"/>
          </a:xfrm>
          <a:prstGeom prst="rect">
            <a:avLst/>
          </a:prstGeom>
          <a:noFill/>
        </p:spPr>
        <p:txBody>
          <a:bodyPr wrap="square" rtlCol="0">
            <a:spAutoFit/>
          </a:bodyPr>
          <a:lstStyle/>
          <a:p>
            <a:pPr>
              <a:lnSpc>
                <a:spcPct val="150000"/>
              </a:lnSpc>
            </a:pPr>
            <a:r>
              <a:rPr lang="en-US" sz="2400" b="1" dirty="0">
                <a:solidFill>
                  <a:srgbClr val="7030A0"/>
                </a:solidFill>
                <a:latin typeface="Times New Roman" panose="02020603050405020304" pitchFamily="18" charset="0"/>
                <a:cs typeface="Times New Roman" panose="02020603050405020304" pitchFamily="18" charset="0"/>
              </a:rPr>
              <a:t>MAIN FEATURES :</a:t>
            </a:r>
            <a:endParaRPr lang="en-US" b="1" dirty="0">
              <a:solidFill>
                <a:srgbClr val="7030A0"/>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2000" b="1" dirty="0">
                <a:latin typeface="Times New Roman" panose="02020603050405020304" pitchFamily="18" charset="0"/>
                <a:cs typeface="Times New Roman" panose="02020603050405020304" pitchFamily="18" charset="0"/>
              </a:rPr>
              <a:t>Scalability</a:t>
            </a:r>
            <a:r>
              <a:rPr lang="en-US" sz="2000" dirty="0">
                <a:latin typeface="Times New Roman" panose="02020603050405020304" pitchFamily="18" charset="0"/>
                <a:cs typeface="Times New Roman" panose="02020603050405020304" pitchFamily="18" charset="0"/>
              </a:rPr>
              <a:t>: S3 can store and retrieve any amount of data at any time, making it suitable for large-scale applications.</a:t>
            </a:r>
            <a:endParaRPr lang="en-US" sz="2000" b="1" dirty="0">
              <a:solidFill>
                <a:srgbClr val="7030A0"/>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2000" b="1" dirty="0">
                <a:latin typeface="Times New Roman" panose="02020603050405020304" pitchFamily="18" charset="0"/>
                <a:cs typeface="Times New Roman" panose="02020603050405020304" pitchFamily="18" charset="0"/>
              </a:rPr>
              <a:t>Durability</a:t>
            </a:r>
            <a:r>
              <a:rPr lang="en-US" sz="2000" dirty="0">
                <a:latin typeface="Times New Roman" panose="02020603050405020304" pitchFamily="18" charset="0"/>
                <a:cs typeface="Times New Roman" panose="02020603050405020304" pitchFamily="18" charset="0"/>
              </a:rPr>
              <a:t>: S3 is designed for 99.999999999% (11 nines) durability, ensuring that data stored is highly resilient to failures.</a:t>
            </a:r>
            <a:endParaRPr lang="en-US" sz="2000" b="1" dirty="0">
              <a:solidFill>
                <a:srgbClr val="7030A0"/>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2000" b="1" dirty="0">
                <a:latin typeface="Times New Roman" panose="02020603050405020304" pitchFamily="18" charset="0"/>
                <a:cs typeface="Times New Roman" panose="02020603050405020304" pitchFamily="18" charset="0"/>
              </a:rPr>
              <a:t>Availability</a:t>
            </a:r>
            <a:r>
              <a:rPr lang="en-US" sz="2000" dirty="0">
                <a:latin typeface="Times New Roman" panose="02020603050405020304" pitchFamily="18" charset="0"/>
                <a:cs typeface="Times New Roman" panose="02020603050405020304" pitchFamily="18" charset="0"/>
              </a:rPr>
              <a:t>: S3 provides high availability for objects, with options to replicate data across multiple regions to increase fault tolerance.</a:t>
            </a:r>
            <a:endParaRPr lang="en-US" sz="2000" b="1" dirty="0">
              <a:solidFill>
                <a:srgbClr val="7030A0"/>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2000" b="1" dirty="0">
                <a:latin typeface="Times New Roman" panose="02020603050405020304" pitchFamily="18" charset="0"/>
                <a:cs typeface="Times New Roman" panose="02020603050405020304" pitchFamily="18" charset="0"/>
              </a:rPr>
              <a:t>Security</a:t>
            </a:r>
            <a:r>
              <a:rPr lang="en-US" sz="2000" dirty="0">
                <a:latin typeface="Times New Roman" panose="02020603050405020304" pitchFamily="18" charset="0"/>
                <a:cs typeface="Times New Roman" panose="02020603050405020304" pitchFamily="18" charset="0"/>
              </a:rPr>
              <a:t>: S3 offers several security features, including encryption (server-side and client-side), fine-grained access control (IAM roles, policies, bucket policies, and ACLs), and auditing through AWS CloudTrail.</a:t>
            </a:r>
            <a:endParaRPr lang="en-US" sz="2000" b="1" dirty="0">
              <a:solidFill>
                <a:srgbClr val="7030A0"/>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2000" b="1" dirty="0">
                <a:latin typeface="Times New Roman" panose="02020603050405020304" pitchFamily="18" charset="0"/>
                <a:cs typeface="Times New Roman" panose="02020603050405020304" pitchFamily="18" charset="0"/>
              </a:rPr>
              <a:t>Versioning</a:t>
            </a:r>
            <a:r>
              <a:rPr lang="en-US" sz="2000" dirty="0">
                <a:latin typeface="Times New Roman" panose="02020603050405020304" pitchFamily="18" charset="0"/>
                <a:cs typeface="Times New Roman" panose="02020603050405020304" pitchFamily="18" charset="0"/>
              </a:rPr>
              <a:t>: S3 allows you to keep multiple versions of an object, which helps in preserving, retrieving, and restoring every version stored in an S3 bucket.</a:t>
            </a:r>
            <a:endParaRPr lang="en-US" sz="2000" b="1" dirty="0">
              <a:solidFill>
                <a:srgbClr val="7030A0"/>
              </a:solidFill>
              <a:latin typeface="Times New Roman" panose="02020603050405020304" pitchFamily="18" charset="0"/>
              <a:cs typeface="Times New Roman" panose="02020603050405020304" pitchFamily="18" charset="0"/>
            </a:endParaRPr>
          </a:p>
          <a:p>
            <a:pPr>
              <a:lnSpc>
                <a:spcPct val="150000"/>
              </a:lnSpc>
            </a:pPr>
            <a:endParaRPr lang="en-US" b="1" dirty="0">
              <a:solidFill>
                <a:srgbClr val="7030A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199730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 calcmode="lin" valueType="num">
                                      <p:cBhvr additive="base">
                                        <p:cTn id="15"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 calcmode="lin" valueType="num">
                                      <p:cBhvr additive="base">
                                        <p:cTn id="23"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 calcmode="lin" valueType="num">
                                      <p:cBhvr additive="base">
                                        <p:cTn id="27"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69EEDC5-9A91-FE45-011F-AE6B3286B31F}"/>
              </a:ext>
            </a:extLst>
          </p:cNvPr>
          <p:cNvSpPr txBox="1"/>
          <p:nvPr/>
        </p:nvSpPr>
        <p:spPr>
          <a:xfrm>
            <a:off x="390889" y="293166"/>
            <a:ext cx="9625630" cy="523220"/>
          </a:xfrm>
          <a:prstGeom prst="rect">
            <a:avLst/>
          </a:prstGeom>
          <a:noFill/>
        </p:spPr>
        <p:txBody>
          <a:bodyPr wrap="square" rtlCol="0">
            <a:spAutoFit/>
          </a:bodyPr>
          <a:lstStyle/>
          <a:p>
            <a:r>
              <a:rPr lang="en-US" sz="2800" b="1" dirty="0">
                <a:solidFill>
                  <a:srgbClr val="7030A0"/>
                </a:solidFill>
                <a:latin typeface="Times New Roman" panose="02020603050405020304" pitchFamily="18" charset="0"/>
                <a:cs typeface="Times New Roman" panose="02020603050405020304" pitchFamily="18" charset="0"/>
              </a:rPr>
              <a:t>CREATING S3 BUCKET</a:t>
            </a:r>
          </a:p>
        </p:txBody>
      </p:sp>
      <p:sp>
        <p:nvSpPr>
          <p:cNvPr id="6" name="TextBox 5">
            <a:extLst>
              <a:ext uri="{FF2B5EF4-FFF2-40B4-BE49-F238E27FC236}">
                <a16:creationId xmlns:a16="http://schemas.microsoft.com/office/drawing/2014/main" id="{B832C0CB-F160-30C7-B3FA-A6BF5C423C7A}"/>
              </a:ext>
            </a:extLst>
          </p:cNvPr>
          <p:cNvSpPr txBox="1"/>
          <p:nvPr/>
        </p:nvSpPr>
        <p:spPr>
          <a:xfrm>
            <a:off x="579353" y="1116824"/>
            <a:ext cx="9869936" cy="523220"/>
          </a:xfrm>
          <a:prstGeom prst="rect">
            <a:avLst/>
          </a:prstGeom>
          <a:noFill/>
        </p:spPr>
        <p:txBody>
          <a:bodyPr wrap="square" rtlCol="0">
            <a:spAutoFit/>
          </a:bodyPr>
          <a:lstStyle/>
          <a:p>
            <a:pPr marL="285750" indent="-285750">
              <a:buFont typeface="Wingdings" panose="05000000000000000000" pitchFamily="2" charset="2"/>
              <a:buChar char="q"/>
            </a:pPr>
            <a:r>
              <a:rPr lang="en-US" sz="2800" kern="100" dirty="0">
                <a:effectLst/>
                <a:latin typeface="Times New Roman" panose="02020603050405020304" pitchFamily="18" charset="0"/>
                <a:ea typeface="Aptos" panose="020B0004020202020204" pitchFamily="34" charset="0"/>
                <a:cs typeface="Times New Roman" panose="02020603050405020304" pitchFamily="18" charset="0"/>
              </a:rPr>
              <a:t>Create </a:t>
            </a:r>
            <a:r>
              <a:rPr lang="en-US" sz="2800" b="1" kern="100" dirty="0">
                <a:effectLst/>
                <a:latin typeface="Times New Roman" panose="02020603050405020304" pitchFamily="18" charset="0"/>
                <a:ea typeface="Aptos" panose="020B0004020202020204" pitchFamily="34" charset="0"/>
                <a:cs typeface="Times New Roman" panose="02020603050405020304" pitchFamily="18" charset="0"/>
              </a:rPr>
              <a:t>S3 bucket</a:t>
            </a:r>
            <a:r>
              <a:rPr lang="en-US" sz="2800" kern="100" dirty="0">
                <a:effectLst/>
                <a:latin typeface="Times New Roman" panose="02020603050405020304" pitchFamily="18" charset="0"/>
                <a:ea typeface="Aptos" panose="020B0004020202020204" pitchFamily="34" charset="0"/>
                <a:cs typeface="Times New Roman" panose="02020603050405020304" pitchFamily="18" charset="0"/>
              </a:rPr>
              <a:t>. Make sure that to give unique name </a:t>
            </a:r>
            <a:endParaRPr lang="en-US" sz="28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FE17E522-1F47-052E-B1EB-CA29D6A52C2D}"/>
              </a:ext>
            </a:extLst>
          </p:cNvPr>
          <p:cNvPicPr>
            <a:picLocks noChangeAspect="1"/>
          </p:cNvPicPr>
          <p:nvPr/>
        </p:nvPicPr>
        <p:blipFill>
          <a:blip r:embed="rId2"/>
          <a:stretch>
            <a:fillRect/>
          </a:stretch>
        </p:blipFill>
        <p:spPr>
          <a:xfrm>
            <a:off x="1676267" y="1975882"/>
            <a:ext cx="6480175" cy="3644900"/>
          </a:xfrm>
          <a:prstGeom prst="rect">
            <a:avLst/>
          </a:prstGeom>
        </p:spPr>
      </p:pic>
    </p:spTree>
    <p:extLst>
      <p:ext uri="{BB962C8B-B14F-4D97-AF65-F5344CB8AC3E}">
        <p14:creationId xmlns:p14="http://schemas.microsoft.com/office/powerpoint/2010/main" val="2498493557"/>
      </p:ext>
    </p:extLst>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CFC9CEB-0468-D6E2-7407-8F6DB9DDE546}"/>
              </a:ext>
            </a:extLst>
          </p:cNvPr>
          <p:cNvSpPr txBox="1"/>
          <p:nvPr/>
        </p:nvSpPr>
        <p:spPr>
          <a:xfrm>
            <a:off x="423464" y="0"/>
            <a:ext cx="6157913" cy="1289071"/>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Now we can upload some files into the bucket.</a:t>
            </a:r>
          </a:p>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Now </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Just copy the file </a:t>
            </a:r>
            <a:r>
              <a:rPr lang="en-US" sz="1800" kern="100" dirty="0" err="1">
                <a:effectLst/>
                <a:latin typeface="Times New Roman" panose="02020603050405020304" pitchFamily="18" charset="0"/>
                <a:ea typeface="Aptos" panose="020B0004020202020204" pitchFamily="34" charset="0"/>
                <a:cs typeface="Times New Roman" panose="02020603050405020304" pitchFamily="18" charset="0"/>
              </a:rPr>
              <a:t>url</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and browse the click  it shows an error. Because the file is not public access permissions.</a:t>
            </a:r>
          </a:p>
        </p:txBody>
      </p:sp>
      <p:pic>
        <p:nvPicPr>
          <p:cNvPr id="6" name="Picture 5">
            <a:extLst>
              <a:ext uri="{FF2B5EF4-FFF2-40B4-BE49-F238E27FC236}">
                <a16:creationId xmlns:a16="http://schemas.microsoft.com/office/drawing/2014/main" id="{F16A5A7B-B63D-BF57-7884-0787646EFF20}"/>
              </a:ext>
            </a:extLst>
          </p:cNvPr>
          <p:cNvPicPr>
            <a:picLocks noChangeAspect="1"/>
          </p:cNvPicPr>
          <p:nvPr/>
        </p:nvPicPr>
        <p:blipFill>
          <a:blip r:embed="rId2"/>
          <a:stretch>
            <a:fillRect/>
          </a:stretch>
        </p:blipFill>
        <p:spPr>
          <a:xfrm>
            <a:off x="6840536" y="92076"/>
            <a:ext cx="4737895" cy="2822138"/>
          </a:xfrm>
          <a:prstGeom prst="rect">
            <a:avLst/>
          </a:prstGeom>
        </p:spPr>
      </p:pic>
      <p:sp>
        <p:nvSpPr>
          <p:cNvPr id="7" name="TextBox 6">
            <a:extLst>
              <a:ext uri="{FF2B5EF4-FFF2-40B4-BE49-F238E27FC236}">
                <a16:creationId xmlns:a16="http://schemas.microsoft.com/office/drawing/2014/main" id="{475D3D59-E785-6E61-C9E2-E4691E2D9595}"/>
              </a:ext>
            </a:extLst>
          </p:cNvPr>
          <p:cNvSpPr txBox="1"/>
          <p:nvPr/>
        </p:nvSpPr>
        <p:spPr>
          <a:xfrm>
            <a:off x="365994" y="1229993"/>
            <a:ext cx="5822156" cy="3782061"/>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Now give the permissions</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First give permissions to the bucket. Go to bucket under bucket go to permissions tab. In permissions tab disabled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block public access</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Then scroll down to up to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Access control list (ACLs), </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then click edit give public access.</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Now go to inside the bucket click the file and go to permission tab give the public access</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Now copy the file </a:t>
            </a:r>
            <a:r>
              <a:rPr lang="en-US" sz="1800" kern="100" dirty="0" err="1">
                <a:effectLst/>
                <a:latin typeface="Times New Roman" panose="02020603050405020304" pitchFamily="18" charset="0"/>
                <a:ea typeface="Aptos" panose="020B0004020202020204" pitchFamily="34" charset="0"/>
                <a:cs typeface="Times New Roman" panose="02020603050405020304" pitchFamily="18" charset="0"/>
              </a:rPr>
              <a:t>url</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and browse the </a:t>
            </a:r>
            <a:r>
              <a:rPr lang="en-US" sz="1800" kern="100" dirty="0" err="1">
                <a:effectLst/>
                <a:latin typeface="Times New Roman" panose="02020603050405020304" pitchFamily="18" charset="0"/>
                <a:ea typeface="Aptos" panose="020B0004020202020204" pitchFamily="34" charset="0"/>
                <a:cs typeface="Times New Roman" panose="02020603050405020304" pitchFamily="18" charset="0"/>
              </a:rPr>
              <a:t>url</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it will display.</a:t>
            </a:r>
          </a:p>
          <a:p>
            <a:pPr>
              <a:lnSpc>
                <a:spcPct val="150000"/>
              </a:lnSpc>
            </a:pPr>
            <a:endParaRPr lang="en-US" dirty="0">
              <a:latin typeface="Times New Roman" panose="02020603050405020304" pitchFamily="18" charset="0"/>
              <a:cs typeface="Times New Roman" panose="02020603050405020304" pitchFamily="18" charset="0"/>
            </a:endParaRPr>
          </a:p>
        </p:txBody>
      </p:sp>
      <p:pic>
        <p:nvPicPr>
          <p:cNvPr id="8" name="Picture 7" descr="A screenshot of a computer&#10;&#10;Description automatically generated">
            <a:extLst>
              <a:ext uri="{FF2B5EF4-FFF2-40B4-BE49-F238E27FC236}">
                <a16:creationId xmlns:a16="http://schemas.microsoft.com/office/drawing/2014/main" id="{2DB2EBE0-0328-1102-087A-AB00F074AB15}"/>
              </a:ext>
            </a:extLst>
          </p:cNvPr>
          <p:cNvPicPr>
            <a:picLocks noChangeAspect="1"/>
          </p:cNvPicPr>
          <p:nvPr/>
        </p:nvPicPr>
        <p:blipFill>
          <a:blip r:embed="rId3"/>
          <a:stretch>
            <a:fillRect/>
          </a:stretch>
        </p:blipFill>
        <p:spPr>
          <a:xfrm>
            <a:off x="159768" y="4652274"/>
            <a:ext cx="6480175" cy="2058628"/>
          </a:xfrm>
          <a:prstGeom prst="rect">
            <a:avLst/>
          </a:prstGeom>
        </p:spPr>
      </p:pic>
      <p:pic>
        <p:nvPicPr>
          <p:cNvPr id="9" name="Picture 8">
            <a:extLst>
              <a:ext uri="{FF2B5EF4-FFF2-40B4-BE49-F238E27FC236}">
                <a16:creationId xmlns:a16="http://schemas.microsoft.com/office/drawing/2014/main" id="{5997E7BF-AE70-EA0B-4D95-9165BB8D163D}"/>
              </a:ext>
            </a:extLst>
          </p:cNvPr>
          <p:cNvPicPr>
            <a:picLocks noChangeAspect="1"/>
          </p:cNvPicPr>
          <p:nvPr/>
        </p:nvPicPr>
        <p:blipFill>
          <a:blip r:embed="rId4"/>
          <a:stretch>
            <a:fillRect/>
          </a:stretch>
        </p:blipFill>
        <p:spPr>
          <a:xfrm>
            <a:off x="6840536" y="3121024"/>
            <a:ext cx="4737895" cy="2730939"/>
          </a:xfrm>
          <a:prstGeom prst="rect">
            <a:avLst/>
          </a:prstGeom>
        </p:spPr>
      </p:pic>
    </p:spTree>
    <p:extLst>
      <p:ext uri="{BB962C8B-B14F-4D97-AF65-F5344CB8AC3E}">
        <p14:creationId xmlns:p14="http://schemas.microsoft.com/office/powerpoint/2010/main" val="97983469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fade">
                                      <p:cBhvr>
                                        <p:cTn id="15" dur="500"/>
                                        <p:tgtEl>
                                          <p:spTgt spid="7">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xEl>
                                              <p:pRg st="2" end="2"/>
                                            </p:txEl>
                                          </p:spTgt>
                                        </p:tgtEl>
                                        <p:attrNameLst>
                                          <p:attrName>style.visibility</p:attrName>
                                        </p:attrNameLst>
                                      </p:cBhvr>
                                      <p:to>
                                        <p:strVal val="visible"/>
                                      </p:to>
                                    </p:set>
                                    <p:animEffect transition="in" filter="fade">
                                      <p:cBhvr>
                                        <p:cTn id="18" dur="500"/>
                                        <p:tgtEl>
                                          <p:spTgt spid="7">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down)">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7">
                                            <p:txEl>
                                              <p:pRg st="3" end="3"/>
                                            </p:txEl>
                                          </p:spTgt>
                                        </p:tgtEl>
                                        <p:attrNameLst>
                                          <p:attrName>style.visibility</p:attrName>
                                        </p:attrNameLst>
                                      </p:cBhvr>
                                      <p:to>
                                        <p:strVal val="visible"/>
                                      </p:to>
                                    </p:set>
                                    <p:anim calcmode="lin" valueType="num">
                                      <p:cBhvr additive="base">
                                        <p:cTn id="28"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8"/>
                                        </p:tgtEl>
                                        <p:attrNameLst>
                                          <p:attrName>style.visibility</p:attrName>
                                        </p:attrNameLst>
                                      </p:cBhvr>
                                      <p:to>
                                        <p:strVal val="visible"/>
                                      </p:to>
                                    </p:set>
                                    <p:anim calcmode="lin" valueType="num">
                                      <p:cBhvr additive="base">
                                        <p:cTn id="34" dur="500" fill="hold"/>
                                        <p:tgtEl>
                                          <p:spTgt spid="8"/>
                                        </p:tgtEl>
                                        <p:attrNameLst>
                                          <p:attrName>ppt_x</p:attrName>
                                        </p:attrNameLst>
                                      </p:cBhvr>
                                      <p:tavLst>
                                        <p:tav tm="0">
                                          <p:val>
                                            <p:strVal val="#ppt_x"/>
                                          </p:val>
                                        </p:tav>
                                        <p:tav tm="100000">
                                          <p:val>
                                            <p:strVal val="#ppt_x"/>
                                          </p:val>
                                        </p:tav>
                                      </p:tavLst>
                                    </p:anim>
                                    <p:anim calcmode="lin" valueType="num">
                                      <p:cBhvr additive="base">
                                        <p:cTn id="3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7D603FE-39C5-FA54-33E0-F017D355E7F2}"/>
              </a:ext>
            </a:extLst>
          </p:cNvPr>
          <p:cNvSpPr txBox="1"/>
          <p:nvPr/>
        </p:nvSpPr>
        <p:spPr>
          <a:xfrm>
            <a:off x="621235" y="362968"/>
            <a:ext cx="5474766" cy="2951064"/>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Enable the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versioning</a:t>
            </a:r>
            <a:r>
              <a:rPr lang="en-US" sz="1800" dirty="0">
                <a:effectLst/>
                <a:latin typeface="Times New Roman" panose="02020603050405020304" pitchFamily="18" charset="0"/>
                <a:ea typeface="Aptos" panose="020B0004020202020204" pitchFamily="34" charset="0"/>
                <a:cs typeface="Times New Roman" panose="02020603050405020304" pitchFamily="18" charset="0"/>
              </a:rPr>
              <a:t> of the excited bucket</a:t>
            </a: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Upload some text file in the versioning bucket</a:t>
            </a:r>
            <a:endParaRPr lang="en-US" dirty="0">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Now edit the file and update the file and upload the file again and now check the updated content</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Delete text file from the bucket </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Then Browse the previous URL it’s shown an error.</a:t>
            </a:r>
          </a:p>
          <a:p>
            <a:pPr marL="285750" indent="-285750">
              <a:lnSpc>
                <a:spcPct val="150000"/>
              </a:lnSpc>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p:txBody>
      </p:sp>
      <p:pic>
        <p:nvPicPr>
          <p:cNvPr id="5" name="Picture 4" descr="A screenshot of a computer&#10;&#10;Description automatically generated">
            <a:extLst>
              <a:ext uri="{FF2B5EF4-FFF2-40B4-BE49-F238E27FC236}">
                <a16:creationId xmlns:a16="http://schemas.microsoft.com/office/drawing/2014/main" id="{17E5AD2E-8884-3D57-CF25-630F11D0B441}"/>
              </a:ext>
            </a:extLst>
          </p:cNvPr>
          <p:cNvPicPr>
            <a:picLocks noChangeAspect="1"/>
          </p:cNvPicPr>
          <p:nvPr/>
        </p:nvPicPr>
        <p:blipFill>
          <a:blip r:embed="rId2"/>
          <a:stretch>
            <a:fillRect/>
          </a:stretch>
        </p:blipFill>
        <p:spPr>
          <a:xfrm>
            <a:off x="6415088" y="219299"/>
            <a:ext cx="5277946" cy="2585323"/>
          </a:xfrm>
          <a:prstGeom prst="rect">
            <a:avLst/>
          </a:prstGeom>
        </p:spPr>
      </p:pic>
      <p:sp>
        <p:nvSpPr>
          <p:cNvPr id="6" name="TextBox 5">
            <a:extLst>
              <a:ext uri="{FF2B5EF4-FFF2-40B4-BE49-F238E27FC236}">
                <a16:creationId xmlns:a16="http://schemas.microsoft.com/office/drawing/2014/main" id="{87A6140C-021E-D451-D260-1FADD5972BF7}"/>
              </a:ext>
            </a:extLst>
          </p:cNvPr>
          <p:cNvSpPr txBox="1"/>
          <p:nvPr/>
        </p:nvSpPr>
        <p:spPr>
          <a:xfrm>
            <a:off x="621235" y="2895225"/>
            <a:ext cx="5329238" cy="3782061"/>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To recover the deleted file by using version technology. We are previously added versions in the bucket. </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Then enable the version. In that place we have seen the deleted files then select the file and deleting it will restore the last updated file.</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Then browse the URL it will display the content of the file.</a:t>
            </a:r>
          </a:p>
          <a:p>
            <a:pPr marL="285750" indent="-285750">
              <a:lnSpc>
                <a:spcPct val="150000"/>
              </a:lnSpc>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p:txBody>
      </p:sp>
      <p:pic>
        <p:nvPicPr>
          <p:cNvPr id="7" name="Picture 6" descr="A screenshot of a computer&#10;&#10;Description automatically generated">
            <a:extLst>
              <a:ext uri="{FF2B5EF4-FFF2-40B4-BE49-F238E27FC236}">
                <a16:creationId xmlns:a16="http://schemas.microsoft.com/office/drawing/2014/main" id="{AC63A81A-38BC-AE80-E1FD-51079176A51C}"/>
              </a:ext>
            </a:extLst>
          </p:cNvPr>
          <p:cNvPicPr>
            <a:picLocks noChangeAspect="1"/>
          </p:cNvPicPr>
          <p:nvPr/>
        </p:nvPicPr>
        <p:blipFill>
          <a:blip r:embed="rId3"/>
          <a:stretch>
            <a:fillRect/>
          </a:stretch>
        </p:blipFill>
        <p:spPr>
          <a:xfrm>
            <a:off x="6415088" y="3198033"/>
            <a:ext cx="5277946" cy="2965450"/>
          </a:xfrm>
          <a:prstGeom prst="rect">
            <a:avLst/>
          </a:prstGeom>
        </p:spPr>
      </p:pic>
    </p:spTree>
    <p:extLst>
      <p:ext uri="{BB962C8B-B14F-4D97-AF65-F5344CB8AC3E}">
        <p14:creationId xmlns:p14="http://schemas.microsoft.com/office/powerpoint/2010/main" val="169953691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 calcmode="lin" valueType="num">
                                      <p:cBhvr additive="base">
                                        <p:cTn id="12"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6">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6">
                                            <p:txEl>
                                              <p:pRg st="1" end="1"/>
                                            </p:txEl>
                                          </p:spTgt>
                                        </p:tgtEl>
                                        <p:attrNameLst>
                                          <p:attrName>style.visibility</p:attrName>
                                        </p:attrNameLst>
                                      </p:cBhvr>
                                      <p:to>
                                        <p:strVal val="visible"/>
                                      </p:to>
                                    </p:set>
                                    <p:anim calcmode="lin" valueType="num">
                                      <p:cBhvr additive="base">
                                        <p:cTn id="16"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6">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6">
                                            <p:txEl>
                                              <p:pRg st="2" end="2"/>
                                            </p:txEl>
                                          </p:spTgt>
                                        </p:tgtEl>
                                        <p:attrNameLst>
                                          <p:attrName>style.visibility</p:attrName>
                                        </p:attrNameLst>
                                      </p:cBhvr>
                                      <p:to>
                                        <p:strVal val="visible"/>
                                      </p:to>
                                    </p:set>
                                    <p:anim calcmode="lin" valueType="num">
                                      <p:cBhvr additive="base">
                                        <p:cTn id="20"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randombar(horizontal)">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F6E353C-12FD-C40D-8D19-3C71046154BD}"/>
              </a:ext>
            </a:extLst>
          </p:cNvPr>
          <p:cNvSpPr txBox="1"/>
          <p:nvPr/>
        </p:nvSpPr>
        <p:spPr>
          <a:xfrm>
            <a:off x="226014" y="103151"/>
            <a:ext cx="9248703" cy="523220"/>
          </a:xfrm>
          <a:prstGeom prst="rect">
            <a:avLst/>
          </a:prstGeom>
          <a:noFill/>
        </p:spPr>
        <p:txBody>
          <a:bodyPr wrap="square" rtlCol="0">
            <a:spAutoFit/>
          </a:bodyPr>
          <a:lstStyle/>
          <a:p>
            <a:r>
              <a:rPr lang="en-US" sz="2800" b="1" dirty="0">
                <a:solidFill>
                  <a:srgbClr val="0070C0"/>
                </a:solidFill>
                <a:latin typeface="Algerian" panose="04020705040A02060702" pitchFamily="82" charset="0"/>
              </a:rPr>
              <a:t>LAB – 4 – EC2 INSTANCE ( ELASTIC COMPUTE CLOUD)</a:t>
            </a:r>
          </a:p>
        </p:txBody>
      </p:sp>
      <p:sp>
        <p:nvSpPr>
          <p:cNvPr id="5" name="TextBox 4">
            <a:extLst>
              <a:ext uri="{FF2B5EF4-FFF2-40B4-BE49-F238E27FC236}">
                <a16:creationId xmlns:a16="http://schemas.microsoft.com/office/drawing/2014/main" id="{C1BF5E61-2F61-055F-E4D7-015A6FFA5B88}"/>
              </a:ext>
            </a:extLst>
          </p:cNvPr>
          <p:cNvSpPr txBox="1"/>
          <p:nvPr/>
        </p:nvSpPr>
        <p:spPr>
          <a:xfrm>
            <a:off x="226014" y="517335"/>
            <a:ext cx="11583369" cy="6413551"/>
          </a:xfrm>
          <a:prstGeom prst="rect">
            <a:avLst/>
          </a:prstGeom>
          <a:noFill/>
        </p:spPr>
        <p:txBody>
          <a:bodyPr wrap="square" rtlCol="0">
            <a:spAutoFit/>
          </a:bodyPr>
          <a:lstStyle/>
          <a:p>
            <a:pPr>
              <a:lnSpc>
                <a:spcPct val="150000"/>
              </a:lnSpc>
            </a:pPr>
            <a:r>
              <a:rPr lang="en-US" sz="2400" b="1" dirty="0">
                <a:solidFill>
                  <a:srgbClr val="7030A0"/>
                </a:solidFill>
                <a:latin typeface="Algerian" panose="04020705040A02060702" pitchFamily="82" charset="0"/>
                <a:cs typeface="Times New Roman" panose="02020603050405020304" pitchFamily="18" charset="0"/>
              </a:rPr>
              <a:t>KEY FEATURES :</a:t>
            </a:r>
          </a:p>
          <a:p>
            <a:pPr marL="342900" indent="-342900">
              <a:lnSpc>
                <a:spcPct val="150000"/>
              </a:lnSpc>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Elasticity</a:t>
            </a:r>
            <a:r>
              <a:rPr lang="en-US" dirty="0">
                <a:latin typeface="Times New Roman" panose="02020603050405020304" pitchFamily="18" charset="0"/>
                <a:cs typeface="Times New Roman" panose="02020603050405020304" pitchFamily="18" charset="0"/>
              </a:rPr>
              <a:t>: EC2 allows you to scale compute capacity up or down based on demand. You can quickly add or remove instances as needed to handle traffic fluctuations.</a:t>
            </a:r>
          </a:p>
          <a:p>
            <a:pPr marL="342900" indent="-342900">
              <a:lnSpc>
                <a:spcPct val="150000"/>
              </a:lnSpc>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Variety of Instance Types</a:t>
            </a:r>
            <a:r>
              <a:rPr lang="en-US" dirty="0">
                <a:latin typeface="Times New Roman" panose="02020603050405020304" pitchFamily="18" charset="0"/>
                <a:cs typeface="Times New Roman" panose="02020603050405020304" pitchFamily="18" charset="0"/>
              </a:rPr>
              <a:t>: EC2 offers a wide range of instance types optimized for different use cases, such as compute, memory, storage, or GPU-intensive applications (e.g., General Purpose, Compute Optimized, Memory Optimized, Storage Optimized).</a:t>
            </a:r>
          </a:p>
          <a:p>
            <a:pPr marL="342900" indent="-342900">
              <a:lnSpc>
                <a:spcPct val="150000"/>
              </a:lnSpc>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High Availability</a:t>
            </a:r>
            <a:r>
              <a:rPr lang="en-US" dirty="0">
                <a:latin typeface="Times New Roman" panose="02020603050405020304" pitchFamily="18" charset="0"/>
                <a:cs typeface="Times New Roman" panose="02020603050405020304" pitchFamily="18" charset="0"/>
              </a:rPr>
              <a:t>: EC2 instances can be deployed across multiple Availability Zones (AZs) to ensure fault tolerance and minimize downtime during infrastructure failures.</a:t>
            </a:r>
          </a:p>
          <a:p>
            <a:pPr marL="342900" indent="-342900">
              <a:lnSpc>
                <a:spcPct val="150000"/>
              </a:lnSpc>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Auto Scaling</a:t>
            </a:r>
            <a:r>
              <a:rPr lang="en-US" dirty="0">
                <a:latin typeface="Times New Roman" panose="02020603050405020304" pitchFamily="18" charset="0"/>
                <a:cs typeface="Times New Roman" panose="02020603050405020304" pitchFamily="18" charset="0"/>
              </a:rPr>
              <a:t>: EC2 Auto Scaling automatically adjusts the number of EC2 instances in response to changing demand, helping to optimize performance while minimizing costs.</a:t>
            </a:r>
          </a:p>
          <a:p>
            <a:pPr marL="342900" indent="-342900">
              <a:lnSpc>
                <a:spcPct val="150000"/>
              </a:lnSpc>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EC2 types</a:t>
            </a:r>
            <a:r>
              <a:rPr lang="en-US" dirty="0">
                <a:latin typeface="Times New Roman" panose="02020603050405020304" pitchFamily="18" charset="0"/>
                <a:cs typeface="Times New Roman" panose="02020603050405020304" pitchFamily="18" charset="0"/>
              </a:rPr>
              <a:t>:</a:t>
            </a:r>
          </a:p>
          <a:p>
            <a:pPr marL="800100" lvl="1" indent="-342900">
              <a:lnSpc>
                <a:spcPct val="15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On-Demand Instances</a:t>
            </a:r>
          </a:p>
          <a:p>
            <a:pPr marL="800100" lvl="1" indent="-342900">
              <a:lnSpc>
                <a:spcPct val="15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Reserved Instances</a:t>
            </a:r>
          </a:p>
          <a:p>
            <a:pPr marL="800100" lvl="1" indent="-342900">
              <a:lnSpc>
                <a:spcPct val="15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Spot Instances</a:t>
            </a:r>
          </a:p>
          <a:p>
            <a:pPr marL="800100" lvl="1" indent="-342900">
              <a:lnSpc>
                <a:spcPct val="15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Savings Plans</a:t>
            </a:r>
          </a:p>
        </p:txBody>
      </p:sp>
    </p:spTree>
    <p:extLst>
      <p:ext uri="{BB962C8B-B14F-4D97-AF65-F5344CB8AC3E}">
        <p14:creationId xmlns:p14="http://schemas.microsoft.com/office/powerpoint/2010/main" val="4235356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 calcmode="lin" valueType="num">
                                      <p:cBhvr additive="base">
                                        <p:cTn id="15"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 calcmode="lin" valueType="num">
                                      <p:cBhvr additive="base">
                                        <p:cTn id="23"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 calcmode="lin" valueType="num">
                                      <p:cBhvr additive="base">
                                        <p:cTn id="27"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5">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 calcmode="lin" valueType="num">
                                      <p:cBhvr additive="base">
                                        <p:cTn id="31"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6" end="6"/>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anim calcmode="lin" valueType="num">
                                      <p:cBhvr additive="base">
                                        <p:cTn id="35"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7" end="7"/>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anim calcmode="lin" valueType="num">
                                      <p:cBhvr additive="base">
                                        <p:cTn id="39" dur="500" fill="hold"/>
                                        <p:tgtEl>
                                          <p:spTgt spid="5">
                                            <p:txEl>
                                              <p:pRg st="8" end="8"/>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5">
                                            <p:txEl>
                                              <p:pRg st="8" end="8"/>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
                                            <p:txEl>
                                              <p:pRg st="9" end="9"/>
                                            </p:txEl>
                                          </p:spTgt>
                                        </p:tgtEl>
                                        <p:attrNameLst>
                                          <p:attrName>style.visibility</p:attrName>
                                        </p:attrNameLst>
                                      </p:cBhvr>
                                      <p:to>
                                        <p:strVal val="visible"/>
                                      </p:to>
                                    </p:set>
                                    <p:anim calcmode="lin" valueType="num">
                                      <p:cBhvr additive="base">
                                        <p:cTn id="43" dur="500" fill="hold"/>
                                        <p:tgtEl>
                                          <p:spTgt spid="5">
                                            <p:txEl>
                                              <p:pRg st="9" end="9"/>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B84412-AC12-F603-3643-6883AC76A56D}"/>
              </a:ext>
            </a:extLst>
          </p:cNvPr>
          <p:cNvSpPr txBox="1"/>
          <p:nvPr/>
        </p:nvSpPr>
        <p:spPr>
          <a:xfrm>
            <a:off x="397933" y="220133"/>
            <a:ext cx="11082867" cy="523220"/>
          </a:xfrm>
          <a:prstGeom prst="rect">
            <a:avLst/>
          </a:prstGeom>
          <a:noFill/>
        </p:spPr>
        <p:txBody>
          <a:bodyPr wrap="square" rtlCol="0">
            <a:spAutoFit/>
          </a:bodyPr>
          <a:lstStyle/>
          <a:p>
            <a:r>
              <a:rPr lang="en-US" sz="2800" b="1" dirty="0">
                <a:solidFill>
                  <a:srgbClr val="7030A0"/>
                </a:solidFill>
                <a:latin typeface="Algerian" panose="04020705040A02060702" pitchFamily="82" charset="0"/>
              </a:rPr>
              <a:t>CREATING EC2 INSTANCE </a:t>
            </a:r>
          </a:p>
        </p:txBody>
      </p:sp>
      <p:sp>
        <p:nvSpPr>
          <p:cNvPr id="5" name="TextBox 4">
            <a:extLst>
              <a:ext uri="{FF2B5EF4-FFF2-40B4-BE49-F238E27FC236}">
                <a16:creationId xmlns:a16="http://schemas.microsoft.com/office/drawing/2014/main" id="{1D7EA64E-3600-F53D-5EC5-6C7D60226B57}"/>
              </a:ext>
            </a:extLst>
          </p:cNvPr>
          <p:cNvSpPr txBox="1"/>
          <p:nvPr/>
        </p:nvSpPr>
        <p:spPr>
          <a:xfrm>
            <a:off x="508000" y="812800"/>
            <a:ext cx="9228667" cy="2446824"/>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Go to ec2 console and launch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ec2 instance</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Now I have select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Ubuntu</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operating system.</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Instance type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t2.micro</a:t>
            </a:r>
            <a:endParaRPr lang="en-US" sz="18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Allow required port in the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security group</a:t>
            </a:r>
            <a:r>
              <a:rPr lang="en-US" sz="1800" dirty="0">
                <a:effectLst/>
                <a:latin typeface="Times New Roman" panose="02020603050405020304" pitchFamily="18" charset="0"/>
                <a:ea typeface="Aptos" panose="020B0004020202020204" pitchFamily="34" charset="0"/>
                <a:cs typeface="Times New Roman" panose="02020603050405020304" pitchFamily="18" charset="0"/>
              </a:rPr>
              <a:t> it can access from the outside</a:t>
            </a:r>
            <a:endParaRPr lang="en-US" kern="100" dirty="0">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Now Launch instance </a:t>
            </a:r>
          </a:p>
          <a:p>
            <a:endParaRPr lang="en-US" dirty="0"/>
          </a:p>
        </p:txBody>
      </p:sp>
      <p:pic>
        <p:nvPicPr>
          <p:cNvPr id="6" name="Picture 5" descr="A screenshot of a computer&#10;&#10;Description automatically generated">
            <a:extLst>
              <a:ext uri="{FF2B5EF4-FFF2-40B4-BE49-F238E27FC236}">
                <a16:creationId xmlns:a16="http://schemas.microsoft.com/office/drawing/2014/main" id="{123BA545-6C1E-B371-6A2C-AE1DE9912150}"/>
              </a:ext>
            </a:extLst>
          </p:cNvPr>
          <p:cNvPicPr>
            <a:picLocks noChangeAspect="1"/>
          </p:cNvPicPr>
          <p:nvPr/>
        </p:nvPicPr>
        <p:blipFill>
          <a:blip r:embed="rId2"/>
          <a:stretch>
            <a:fillRect/>
          </a:stretch>
        </p:blipFill>
        <p:spPr>
          <a:xfrm>
            <a:off x="985096" y="3259624"/>
            <a:ext cx="7659370" cy="3078268"/>
          </a:xfrm>
          <a:prstGeom prst="rect">
            <a:avLst/>
          </a:prstGeom>
        </p:spPr>
      </p:pic>
    </p:spTree>
    <p:extLst>
      <p:ext uri="{BB962C8B-B14F-4D97-AF65-F5344CB8AC3E}">
        <p14:creationId xmlns:p14="http://schemas.microsoft.com/office/powerpoint/2010/main" val="127959892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1000"/>
                                        <p:tgtEl>
                                          <p:spTgt spid="5">
                                            <p:txEl>
                                              <p:pRg st="1" end="1"/>
                                            </p:txEl>
                                          </p:spTgt>
                                        </p:tgtEl>
                                      </p:cBhvr>
                                    </p:animEffect>
                                    <p:anim calcmode="lin" valueType="num">
                                      <p:cBhvr>
                                        <p:cTn id="13"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1000"/>
                                        <p:tgtEl>
                                          <p:spTgt spid="5">
                                            <p:txEl>
                                              <p:pRg st="2" end="2"/>
                                            </p:txEl>
                                          </p:spTgt>
                                        </p:tgtEl>
                                      </p:cBhvr>
                                    </p:animEffect>
                                    <p:anim calcmode="lin" valueType="num">
                                      <p:cBhvr>
                                        <p:cTn id="1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1000"/>
                                        <p:tgtEl>
                                          <p:spTgt spid="5">
                                            <p:txEl>
                                              <p:pRg st="3" end="3"/>
                                            </p:txEl>
                                          </p:spTgt>
                                        </p:tgtEl>
                                      </p:cBhvr>
                                    </p:animEffect>
                                    <p:anim calcmode="lin" valueType="num">
                                      <p:cBhvr>
                                        <p:cTn id="23"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1000"/>
                                        <p:tgtEl>
                                          <p:spTgt spid="5">
                                            <p:txEl>
                                              <p:pRg st="4" end="4"/>
                                            </p:txEl>
                                          </p:spTgt>
                                        </p:tgtEl>
                                      </p:cBhvr>
                                    </p:animEffect>
                                    <p:anim calcmode="lin" valueType="num">
                                      <p:cBhvr>
                                        <p:cTn id="28"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1000"/>
                                        <p:tgtEl>
                                          <p:spTgt spid="6"/>
                                        </p:tgtEl>
                                      </p:cBhvr>
                                    </p:animEffect>
                                    <p:anim calcmode="lin" valueType="num">
                                      <p:cBhvr>
                                        <p:cTn id="35" dur="1000" fill="hold"/>
                                        <p:tgtEl>
                                          <p:spTgt spid="6"/>
                                        </p:tgtEl>
                                        <p:attrNameLst>
                                          <p:attrName>ppt_x</p:attrName>
                                        </p:attrNameLst>
                                      </p:cBhvr>
                                      <p:tavLst>
                                        <p:tav tm="0">
                                          <p:val>
                                            <p:strVal val="#ppt_x"/>
                                          </p:val>
                                        </p:tav>
                                        <p:tav tm="100000">
                                          <p:val>
                                            <p:strVal val="#ppt_x"/>
                                          </p:val>
                                        </p:tav>
                                      </p:tavLst>
                                    </p:anim>
                                    <p:anim calcmode="lin" valueType="num">
                                      <p:cBhvr>
                                        <p:cTn id="3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2EB9C1-AB25-0422-5017-476FD35F534A}"/>
              </a:ext>
            </a:extLst>
          </p:cNvPr>
          <p:cNvSpPr txBox="1"/>
          <p:nvPr/>
        </p:nvSpPr>
        <p:spPr>
          <a:xfrm>
            <a:off x="694267" y="313267"/>
            <a:ext cx="8652933" cy="369332"/>
          </a:xfrm>
          <a:prstGeom prst="rect">
            <a:avLst/>
          </a:prstGeom>
          <a:noFill/>
        </p:spPr>
        <p:txBody>
          <a:bodyPr wrap="square" rtlCol="0">
            <a:spAutoFit/>
          </a:bodyPr>
          <a:lstStyle/>
          <a:p>
            <a:pPr marL="285750" indent="-285750">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Now I have access instance using </a:t>
            </a:r>
            <a:r>
              <a:rPr lang="en-US" sz="1800" dirty="0" err="1">
                <a:effectLst/>
                <a:latin typeface="Times New Roman" panose="02020603050405020304" pitchFamily="18" charset="0"/>
                <a:ea typeface="Aptos" panose="020B0004020202020204" pitchFamily="34" charset="0"/>
              </a:rPr>
              <a:t>ppk</a:t>
            </a:r>
            <a:r>
              <a:rPr lang="en-US" sz="1800" dirty="0">
                <a:effectLst/>
                <a:latin typeface="Times New Roman" panose="02020603050405020304" pitchFamily="18" charset="0"/>
                <a:ea typeface="Aptos" panose="020B0004020202020204" pitchFamily="34" charset="0"/>
              </a:rPr>
              <a:t> file in </a:t>
            </a:r>
            <a:r>
              <a:rPr lang="en-US" sz="1800" b="1" dirty="0">
                <a:effectLst/>
                <a:latin typeface="Times New Roman" panose="02020603050405020304" pitchFamily="18" charset="0"/>
                <a:ea typeface="Aptos" panose="020B0004020202020204" pitchFamily="34" charset="0"/>
              </a:rPr>
              <a:t>putty software</a:t>
            </a:r>
            <a:r>
              <a:rPr lang="en-US" sz="1800" dirty="0">
                <a:effectLst/>
                <a:latin typeface="Times New Roman" panose="02020603050405020304" pitchFamily="18" charset="0"/>
                <a:ea typeface="Aptos" panose="020B0004020202020204" pitchFamily="34" charset="0"/>
              </a:rPr>
              <a:t>.</a:t>
            </a:r>
            <a:endParaRPr lang="en-US" dirty="0"/>
          </a:p>
        </p:txBody>
      </p:sp>
      <p:pic>
        <p:nvPicPr>
          <p:cNvPr id="6" name="Picture 5">
            <a:extLst>
              <a:ext uri="{FF2B5EF4-FFF2-40B4-BE49-F238E27FC236}">
                <a16:creationId xmlns:a16="http://schemas.microsoft.com/office/drawing/2014/main" id="{BA36E533-47E2-51A3-0A17-BD83393EFBF2}"/>
              </a:ext>
            </a:extLst>
          </p:cNvPr>
          <p:cNvPicPr>
            <a:picLocks noChangeAspect="1"/>
          </p:cNvPicPr>
          <p:nvPr/>
        </p:nvPicPr>
        <p:blipFill>
          <a:blip r:embed="rId2"/>
          <a:stretch>
            <a:fillRect/>
          </a:stretch>
        </p:blipFill>
        <p:spPr>
          <a:xfrm>
            <a:off x="1365779" y="1244599"/>
            <a:ext cx="8320088" cy="4580467"/>
          </a:xfrm>
          <a:prstGeom prst="rect">
            <a:avLst/>
          </a:prstGeom>
        </p:spPr>
      </p:pic>
    </p:spTree>
    <p:extLst>
      <p:ext uri="{BB962C8B-B14F-4D97-AF65-F5344CB8AC3E}">
        <p14:creationId xmlns:p14="http://schemas.microsoft.com/office/powerpoint/2010/main" val="3619251829"/>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BAD6270-7276-6A5A-8917-3D62FB214DDC}"/>
              </a:ext>
            </a:extLst>
          </p:cNvPr>
          <p:cNvSpPr txBox="1"/>
          <p:nvPr/>
        </p:nvSpPr>
        <p:spPr>
          <a:xfrm>
            <a:off x="736600" y="228600"/>
            <a:ext cx="9254067" cy="1508105"/>
          </a:xfrm>
          <a:prstGeom prst="rect">
            <a:avLst/>
          </a:prstGeom>
          <a:noFill/>
        </p:spPr>
        <p:txBody>
          <a:bodyPr wrap="square" rtlCol="0">
            <a:spAutoFit/>
          </a:bodyPr>
          <a:lstStyle/>
          <a:p>
            <a:r>
              <a:rPr lang="en-US" sz="3200" b="1" dirty="0">
                <a:solidFill>
                  <a:srgbClr val="0070C0"/>
                </a:solidFill>
                <a:latin typeface="Algerian" panose="04020705040A02060702" pitchFamily="82" charset="0"/>
              </a:rPr>
              <a:t>LAB – 5 – SECURITY GROUPS:</a:t>
            </a:r>
          </a:p>
          <a:p>
            <a:r>
              <a:rPr lang="en-US" sz="2000" dirty="0">
                <a:latin typeface="Times New Roman" panose="02020603050405020304" pitchFamily="18" charset="0"/>
                <a:cs typeface="Times New Roman" panose="02020603050405020304" pitchFamily="18" charset="0"/>
              </a:rPr>
              <a:t>In AWS, </a:t>
            </a:r>
            <a:r>
              <a:rPr lang="en-US" sz="2000" b="1" dirty="0">
                <a:latin typeface="Times New Roman" panose="02020603050405020304" pitchFamily="18" charset="0"/>
                <a:cs typeface="Times New Roman" panose="02020603050405020304" pitchFamily="18" charset="0"/>
              </a:rPr>
              <a:t>Security Groups</a:t>
            </a:r>
            <a:r>
              <a:rPr lang="en-US" sz="2000" dirty="0">
                <a:latin typeface="Times New Roman" panose="02020603050405020304" pitchFamily="18" charset="0"/>
                <a:cs typeface="Times New Roman" panose="02020603050405020304" pitchFamily="18" charset="0"/>
              </a:rPr>
              <a:t> act as virtual firewalls for EC2 instances to control incoming and outgoing traffic. They help enhance the security of resources in VPC by filtering traffic based on rules. </a:t>
            </a:r>
            <a:endParaRPr lang="en-US" sz="2000" b="1" i="1" dirty="0">
              <a:solidFill>
                <a:srgbClr val="0070C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A6AB5ED4-C8F9-8E48-E0D6-00DF644357FC}"/>
              </a:ext>
            </a:extLst>
          </p:cNvPr>
          <p:cNvSpPr txBox="1"/>
          <p:nvPr/>
        </p:nvSpPr>
        <p:spPr>
          <a:xfrm>
            <a:off x="795867" y="1820333"/>
            <a:ext cx="6062133" cy="4124206"/>
          </a:xfrm>
          <a:prstGeom prst="rect">
            <a:avLst/>
          </a:prstGeom>
          <a:noFill/>
        </p:spPr>
        <p:txBody>
          <a:bodyPr wrap="square" rtlCol="0">
            <a:spAutoFit/>
          </a:bodyPr>
          <a:lstStyle/>
          <a:p>
            <a:r>
              <a:rPr lang="en-US" sz="2800" b="1" dirty="0">
                <a:solidFill>
                  <a:srgbClr val="7030A0"/>
                </a:solidFill>
                <a:latin typeface="Times New Roman" panose="02020603050405020304" pitchFamily="18" charset="0"/>
                <a:cs typeface="Times New Roman" panose="02020603050405020304" pitchFamily="18" charset="0"/>
              </a:rPr>
              <a:t>CREATING SECURITY GROUP :</a:t>
            </a:r>
          </a:p>
          <a:p>
            <a:pPr marL="457200" indent="-457200">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Goto ec2 console and click security groups and select new security group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indent="-457200">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Choose the name of the </a:t>
            </a:r>
            <a:r>
              <a:rPr lang="en-US" sz="1800" b="1" dirty="0">
                <a:effectLst/>
                <a:latin typeface="Times New Roman" panose="02020603050405020304" pitchFamily="18" charset="0"/>
                <a:ea typeface="Aptos" panose="020B0004020202020204" pitchFamily="34" charset="0"/>
              </a:rPr>
              <a:t>security group</a:t>
            </a:r>
            <a:endParaRPr lang="en-US" sz="2800" b="1" dirty="0">
              <a:solidFill>
                <a:srgbClr val="7030A0"/>
              </a:solidFill>
              <a:effectLst/>
              <a:latin typeface="Times New Roman" panose="02020603050405020304" pitchFamily="18" charset="0"/>
              <a:ea typeface="Aptos" panose="020B0004020202020204" pitchFamily="34" charset="0"/>
              <a:cs typeface="Times New Roman" panose="02020603050405020304" pitchFamily="18" charset="0"/>
            </a:endParaRPr>
          </a:p>
          <a:p>
            <a:pPr marL="457200" indent="-457200">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And select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your VPC</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indent="-457200">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Click </a:t>
            </a:r>
            <a:r>
              <a:rPr lang="en-US" sz="1800" b="1" dirty="0">
                <a:effectLst/>
                <a:latin typeface="Times New Roman" panose="02020603050405020304" pitchFamily="18" charset="0"/>
                <a:ea typeface="Aptos" panose="020B0004020202020204" pitchFamily="34" charset="0"/>
              </a:rPr>
              <a:t>Edit Inbound Rules</a:t>
            </a:r>
            <a:endParaRPr lang="en-US" sz="2800" b="1" dirty="0">
              <a:solidFill>
                <a:srgbClr val="7030A0"/>
              </a:solidFill>
              <a:latin typeface="Times New Roman" panose="02020603050405020304" pitchFamily="18" charset="0"/>
              <a:ea typeface="Aptos" panose="020B0004020202020204" pitchFamily="34" charset="0"/>
              <a:cs typeface="Times New Roman" panose="02020603050405020304" pitchFamily="18" charset="0"/>
            </a:endParaRPr>
          </a:p>
          <a:p>
            <a:pPr marL="457200" indent="-457200">
              <a:buFont typeface="Wingdings" panose="05000000000000000000" pitchFamily="2" charset="2"/>
              <a:buChar char="q"/>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Type</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SSH</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1371600" lvl="2" indent="-457200">
              <a:buFont typeface="Wingdings" panose="05000000000000000000" pitchFamily="2" charset="2"/>
              <a:buChar char="v"/>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Protocol</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TCP</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1371600" lvl="2" indent="-457200">
              <a:buFont typeface="Wingdings" panose="05000000000000000000" pitchFamily="2" charset="2"/>
              <a:buChar char="v"/>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Port Range</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22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1371600" lvl="2" indent="-457200">
              <a:buFont typeface="Wingdings" panose="05000000000000000000" pitchFamily="2" charset="2"/>
              <a:buChar char="v"/>
            </a:pPr>
            <a:r>
              <a:rPr lang="en-US" sz="1800" b="1" dirty="0">
                <a:effectLst/>
                <a:latin typeface="Times New Roman" panose="02020603050405020304" pitchFamily="18" charset="0"/>
                <a:ea typeface="Aptos" panose="020B0004020202020204" pitchFamily="34" charset="0"/>
              </a:rPr>
              <a:t>Source</a:t>
            </a:r>
            <a:r>
              <a:rPr lang="en-US" sz="1800" dirty="0">
                <a:effectLst/>
                <a:latin typeface="Times New Roman" panose="02020603050405020304" pitchFamily="18" charset="0"/>
                <a:ea typeface="Aptos" panose="020B0004020202020204" pitchFamily="34" charset="0"/>
              </a:rPr>
              <a:t>: Select </a:t>
            </a:r>
            <a:r>
              <a:rPr lang="en-US" sz="1800" b="1" dirty="0">
                <a:effectLst/>
                <a:latin typeface="Times New Roman" panose="02020603050405020304" pitchFamily="18" charset="0"/>
                <a:ea typeface="Aptos" panose="020B0004020202020204" pitchFamily="34" charset="0"/>
              </a:rPr>
              <a:t>My IP</a:t>
            </a:r>
            <a:r>
              <a:rPr lang="en-US" sz="1800" dirty="0">
                <a:effectLst/>
                <a:latin typeface="Times New Roman" panose="02020603050405020304" pitchFamily="18" charset="0"/>
                <a:ea typeface="Aptos" panose="020B0004020202020204" pitchFamily="34" charset="0"/>
              </a:rPr>
              <a:t> and adjust to  </a:t>
            </a:r>
            <a:r>
              <a:rPr lang="en-US" sz="1800" b="1" dirty="0">
                <a:effectLst/>
                <a:latin typeface="Times New Roman" panose="02020603050405020304" pitchFamily="18" charset="0"/>
                <a:ea typeface="Aptos" panose="020B0004020202020204" pitchFamily="34" charset="0"/>
              </a:rPr>
              <a:t>IP/28</a:t>
            </a:r>
            <a:r>
              <a:rPr lang="en-US" sz="1800" dirty="0">
                <a:effectLst/>
                <a:latin typeface="Times New Roman" panose="02020603050405020304" pitchFamily="18" charset="0"/>
                <a:ea typeface="Aptos" panose="020B0004020202020204" pitchFamily="34" charset="0"/>
              </a:rPr>
              <a:t> range </a:t>
            </a:r>
            <a:endParaRPr lang="en-US" dirty="0">
              <a:latin typeface="Times New Roman" panose="02020603050405020304" pitchFamily="18" charset="0"/>
              <a:ea typeface="Aptos" panose="020B0004020202020204" pitchFamily="34" charset="0"/>
            </a:endParaRPr>
          </a:p>
          <a:p>
            <a:pPr marL="285750" indent="-285750">
              <a:buFont typeface="Wingdings" panose="05000000000000000000" pitchFamily="2" charset="2"/>
              <a:buChar char="q"/>
            </a:pPr>
            <a:r>
              <a:rPr lang="en-US" b="1" kern="100" dirty="0">
                <a:effectLst/>
                <a:latin typeface="Times New Roman" panose="02020603050405020304" pitchFamily="18" charset="0"/>
                <a:ea typeface="Aptos" panose="020B0004020202020204" pitchFamily="34" charset="0"/>
                <a:cs typeface="Times New Roman" panose="02020603050405020304" pitchFamily="18" charset="0"/>
              </a:rPr>
              <a:t>Type</a:t>
            </a:r>
            <a:r>
              <a:rPr lang="en-US" kern="100" dirty="0">
                <a:effectLst/>
                <a:latin typeface="Times New Roman" panose="02020603050405020304" pitchFamily="18" charset="0"/>
                <a:ea typeface="Aptos" panose="020B0004020202020204" pitchFamily="34" charset="0"/>
                <a:cs typeface="Times New Roman" panose="02020603050405020304" pitchFamily="18" charset="0"/>
              </a:rPr>
              <a:t>: HTTP</a:t>
            </a:r>
          </a:p>
          <a:p>
            <a:pPr marL="1200150" lvl="2" indent="-285750">
              <a:buFont typeface="Wingdings" panose="05000000000000000000" pitchFamily="2" charset="2"/>
              <a:buChar char="v"/>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Protocol</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TCP</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1200150" lvl="2" indent="-285750">
              <a:buFont typeface="Wingdings" panose="05000000000000000000" pitchFamily="2" charset="2"/>
              <a:buChar char="v"/>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Port Range</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80</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1200150" lvl="2" indent="-285750">
              <a:buFont typeface="Wingdings" panose="05000000000000000000" pitchFamily="2" charset="2"/>
              <a:buChar char="v"/>
            </a:pPr>
            <a:r>
              <a:rPr lang="en-US" sz="1800" b="1" dirty="0">
                <a:effectLst/>
                <a:latin typeface="Times New Roman" panose="02020603050405020304" pitchFamily="18" charset="0"/>
                <a:ea typeface="Aptos" panose="020B0004020202020204" pitchFamily="34" charset="0"/>
              </a:rPr>
              <a:t>Source</a:t>
            </a:r>
            <a:r>
              <a:rPr lang="en-US" sz="1800" dirty="0">
                <a:effectLst/>
                <a:latin typeface="Times New Roman" panose="02020603050405020304" pitchFamily="18" charset="0"/>
                <a:ea typeface="Aptos" panose="020B0004020202020204" pitchFamily="34" charset="0"/>
              </a:rPr>
              <a:t>: Set the same IP range </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6" name="Picture 5" descr="A screenshot of a computer&#10;&#10;Description automatically generated">
            <a:extLst>
              <a:ext uri="{FF2B5EF4-FFF2-40B4-BE49-F238E27FC236}">
                <a16:creationId xmlns:a16="http://schemas.microsoft.com/office/drawing/2014/main" id="{02F4D2C1-D458-BB49-32B8-1032557AB6D9}"/>
              </a:ext>
            </a:extLst>
          </p:cNvPr>
          <p:cNvPicPr>
            <a:picLocks noChangeAspect="1"/>
          </p:cNvPicPr>
          <p:nvPr/>
        </p:nvPicPr>
        <p:blipFill>
          <a:blip r:embed="rId2"/>
          <a:stretch>
            <a:fillRect/>
          </a:stretch>
        </p:blipFill>
        <p:spPr>
          <a:xfrm>
            <a:off x="6790267" y="1736705"/>
            <a:ext cx="5139267" cy="4864833"/>
          </a:xfrm>
          <a:prstGeom prst="rect">
            <a:avLst/>
          </a:prstGeom>
        </p:spPr>
      </p:pic>
    </p:spTree>
    <p:extLst>
      <p:ext uri="{BB962C8B-B14F-4D97-AF65-F5344CB8AC3E}">
        <p14:creationId xmlns:p14="http://schemas.microsoft.com/office/powerpoint/2010/main" val="182934663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1000"/>
                                        <p:tgtEl>
                                          <p:spTgt spid="5">
                                            <p:txEl>
                                              <p:pRg st="1" end="1"/>
                                            </p:txEl>
                                          </p:spTgt>
                                        </p:tgtEl>
                                      </p:cBhvr>
                                    </p:animEffect>
                                    <p:anim calcmode="lin" valueType="num">
                                      <p:cBhvr>
                                        <p:cTn id="13"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1000"/>
                                        <p:tgtEl>
                                          <p:spTgt spid="5">
                                            <p:txEl>
                                              <p:pRg st="2" end="2"/>
                                            </p:txEl>
                                          </p:spTgt>
                                        </p:tgtEl>
                                      </p:cBhvr>
                                    </p:animEffect>
                                    <p:anim calcmode="lin" valueType="num">
                                      <p:cBhvr>
                                        <p:cTn id="1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1000"/>
                                        <p:tgtEl>
                                          <p:spTgt spid="5">
                                            <p:txEl>
                                              <p:pRg st="3" end="3"/>
                                            </p:txEl>
                                          </p:spTgt>
                                        </p:tgtEl>
                                      </p:cBhvr>
                                    </p:animEffect>
                                    <p:anim calcmode="lin" valueType="num">
                                      <p:cBhvr>
                                        <p:cTn id="23"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1000"/>
                                        <p:tgtEl>
                                          <p:spTgt spid="5">
                                            <p:txEl>
                                              <p:pRg st="4" end="4"/>
                                            </p:txEl>
                                          </p:spTgt>
                                        </p:tgtEl>
                                      </p:cBhvr>
                                    </p:animEffect>
                                    <p:anim calcmode="lin" valueType="num">
                                      <p:cBhvr>
                                        <p:cTn id="28"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5">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1000"/>
                                        <p:tgtEl>
                                          <p:spTgt spid="5">
                                            <p:txEl>
                                              <p:pRg st="5" end="5"/>
                                            </p:txEl>
                                          </p:spTgt>
                                        </p:tgtEl>
                                      </p:cBhvr>
                                    </p:animEffect>
                                    <p:anim calcmode="lin" valueType="num">
                                      <p:cBhvr>
                                        <p:cTn id="33"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5">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fade">
                                      <p:cBhvr>
                                        <p:cTn id="37" dur="1000"/>
                                        <p:tgtEl>
                                          <p:spTgt spid="5">
                                            <p:txEl>
                                              <p:pRg st="6" end="6"/>
                                            </p:txEl>
                                          </p:spTgt>
                                        </p:tgtEl>
                                      </p:cBhvr>
                                    </p:animEffect>
                                    <p:anim calcmode="lin" valueType="num">
                                      <p:cBhvr>
                                        <p:cTn id="38"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5">
                                            <p:txEl>
                                              <p:pRg st="6" end="6"/>
                                            </p:txEl>
                                          </p:spTgt>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fade">
                                      <p:cBhvr>
                                        <p:cTn id="42" dur="1000"/>
                                        <p:tgtEl>
                                          <p:spTgt spid="5">
                                            <p:txEl>
                                              <p:pRg st="7" end="7"/>
                                            </p:txEl>
                                          </p:spTgt>
                                        </p:tgtEl>
                                      </p:cBhvr>
                                    </p:animEffect>
                                    <p:anim calcmode="lin" valueType="num">
                                      <p:cBhvr>
                                        <p:cTn id="43" dur="1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5">
                                            <p:txEl>
                                              <p:pRg st="7" end="7"/>
                                            </p:txEl>
                                          </p:spTgt>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5">
                                            <p:txEl>
                                              <p:pRg st="8" end="8"/>
                                            </p:txEl>
                                          </p:spTgt>
                                        </p:tgtEl>
                                        <p:attrNameLst>
                                          <p:attrName>style.visibility</p:attrName>
                                        </p:attrNameLst>
                                      </p:cBhvr>
                                      <p:to>
                                        <p:strVal val="visible"/>
                                      </p:to>
                                    </p:set>
                                    <p:animEffect transition="in" filter="fade">
                                      <p:cBhvr>
                                        <p:cTn id="47" dur="1000"/>
                                        <p:tgtEl>
                                          <p:spTgt spid="5">
                                            <p:txEl>
                                              <p:pRg st="8" end="8"/>
                                            </p:txEl>
                                          </p:spTgt>
                                        </p:tgtEl>
                                      </p:cBhvr>
                                    </p:animEffect>
                                    <p:anim calcmode="lin" valueType="num">
                                      <p:cBhvr>
                                        <p:cTn id="48" dur="1000" fill="hold"/>
                                        <p:tgtEl>
                                          <p:spTgt spid="5">
                                            <p:txEl>
                                              <p:pRg st="8" end="8"/>
                                            </p:txEl>
                                          </p:spTgt>
                                        </p:tgtEl>
                                        <p:attrNameLst>
                                          <p:attrName>ppt_x</p:attrName>
                                        </p:attrNameLst>
                                      </p:cBhvr>
                                      <p:tavLst>
                                        <p:tav tm="0">
                                          <p:val>
                                            <p:strVal val="#ppt_x"/>
                                          </p:val>
                                        </p:tav>
                                        <p:tav tm="100000">
                                          <p:val>
                                            <p:strVal val="#ppt_x"/>
                                          </p:val>
                                        </p:tav>
                                      </p:tavLst>
                                    </p:anim>
                                    <p:anim calcmode="lin" valueType="num">
                                      <p:cBhvr>
                                        <p:cTn id="49" dur="1000" fill="hold"/>
                                        <p:tgtEl>
                                          <p:spTgt spid="5">
                                            <p:txEl>
                                              <p:pRg st="8" end="8"/>
                                            </p:txEl>
                                          </p:spTgt>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5">
                                            <p:txEl>
                                              <p:pRg st="9" end="9"/>
                                            </p:txEl>
                                          </p:spTgt>
                                        </p:tgtEl>
                                        <p:attrNameLst>
                                          <p:attrName>style.visibility</p:attrName>
                                        </p:attrNameLst>
                                      </p:cBhvr>
                                      <p:to>
                                        <p:strVal val="visible"/>
                                      </p:to>
                                    </p:set>
                                    <p:animEffect transition="in" filter="fade">
                                      <p:cBhvr>
                                        <p:cTn id="52" dur="1000"/>
                                        <p:tgtEl>
                                          <p:spTgt spid="5">
                                            <p:txEl>
                                              <p:pRg st="9" end="9"/>
                                            </p:txEl>
                                          </p:spTgt>
                                        </p:tgtEl>
                                      </p:cBhvr>
                                    </p:animEffect>
                                    <p:anim calcmode="lin" valueType="num">
                                      <p:cBhvr>
                                        <p:cTn id="53" dur="1000" fill="hold"/>
                                        <p:tgtEl>
                                          <p:spTgt spid="5">
                                            <p:txEl>
                                              <p:pRg st="9" end="9"/>
                                            </p:txEl>
                                          </p:spTgt>
                                        </p:tgtEl>
                                        <p:attrNameLst>
                                          <p:attrName>ppt_x</p:attrName>
                                        </p:attrNameLst>
                                      </p:cBhvr>
                                      <p:tavLst>
                                        <p:tav tm="0">
                                          <p:val>
                                            <p:strVal val="#ppt_x"/>
                                          </p:val>
                                        </p:tav>
                                        <p:tav tm="100000">
                                          <p:val>
                                            <p:strVal val="#ppt_x"/>
                                          </p:val>
                                        </p:tav>
                                      </p:tavLst>
                                    </p:anim>
                                    <p:anim calcmode="lin" valueType="num">
                                      <p:cBhvr>
                                        <p:cTn id="54" dur="1000" fill="hold"/>
                                        <p:tgtEl>
                                          <p:spTgt spid="5">
                                            <p:txEl>
                                              <p:pRg st="9" end="9"/>
                                            </p:txEl>
                                          </p:spTgt>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5">
                                            <p:txEl>
                                              <p:pRg st="10" end="10"/>
                                            </p:txEl>
                                          </p:spTgt>
                                        </p:tgtEl>
                                        <p:attrNameLst>
                                          <p:attrName>style.visibility</p:attrName>
                                        </p:attrNameLst>
                                      </p:cBhvr>
                                      <p:to>
                                        <p:strVal val="visible"/>
                                      </p:to>
                                    </p:set>
                                    <p:animEffect transition="in" filter="fade">
                                      <p:cBhvr>
                                        <p:cTn id="57" dur="1000"/>
                                        <p:tgtEl>
                                          <p:spTgt spid="5">
                                            <p:txEl>
                                              <p:pRg st="10" end="10"/>
                                            </p:txEl>
                                          </p:spTgt>
                                        </p:tgtEl>
                                      </p:cBhvr>
                                    </p:animEffect>
                                    <p:anim calcmode="lin" valueType="num">
                                      <p:cBhvr>
                                        <p:cTn id="58" dur="1000" fill="hold"/>
                                        <p:tgtEl>
                                          <p:spTgt spid="5">
                                            <p:txEl>
                                              <p:pRg st="10" end="10"/>
                                            </p:txEl>
                                          </p:spTgt>
                                        </p:tgtEl>
                                        <p:attrNameLst>
                                          <p:attrName>ppt_x</p:attrName>
                                        </p:attrNameLst>
                                      </p:cBhvr>
                                      <p:tavLst>
                                        <p:tav tm="0">
                                          <p:val>
                                            <p:strVal val="#ppt_x"/>
                                          </p:val>
                                        </p:tav>
                                        <p:tav tm="100000">
                                          <p:val>
                                            <p:strVal val="#ppt_x"/>
                                          </p:val>
                                        </p:tav>
                                      </p:tavLst>
                                    </p:anim>
                                    <p:anim calcmode="lin" valueType="num">
                                      <p:cBhvr>
                                        <p:cTn id="59" dur="1000" fill="hold"/>
                                        <p:tgtEl>
                                          <p:spTgt spid="5">
                                            <p:txEl>
                                              <p:pRg st="10" end="10"/>
                                            </p:txEl>
                                          </p:spTgt>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5">
                                            <p:txEl>
                                              <p:pRg st="11" end="11"/>
                                            </p:txEl>
                                          </p:spTgt>
                                        </p:tgtEl>
                                        <p:attrNameLst>
                                          <p:attrName>style.visibility</p:attrName>
                                        </p:attrNameLst>
                                      </p:cBhvr>
                                      <p:to>
                                        <p:strVal val="visible"/>
                                      </p:to>
                                    </p:set>
                                    <p:animEffect transition="in" filter="fade">
                                      <p:cBhvr>
                                        <p:cTn id="62" dur="1000"/>
                                        <p:tgtEl>
                                          <p:spTgt spid="5">
                                            <p:txEl>
                                              <p:pRg st="11" end="11"/>
                                            </p:txEl>
                                          </p:spTgt>
                                        </p:tgtEl>
                                      </p:cBhvr>
                                    </p:animEffect>
                                    <p:anim calcmode="lin" valueType="num">
                                      <p:cBhvr>
                                        <p:cTn id="63" dur="1000" fill="hold"/>
                                        <p:tgtEl>
                                          <p:spTgt spid="5">
                                            <p:txEl>
                                              <p:pRg st="11" end="11"/>
                                            </p:txEl>
                                          </p:spTgt>
                                        </p:tgtEl>
                                        <p:attrNameLst>
                                          <p:attrName>ppt_x</p:attrName>
                                        </p:attrNameLst>
                                      </p:cBhvr>
                                      <p:tavLst>
                                        <p:tav tm="0">
                                          <p:val>
                                            <p:strVal val="#ppt_x"/>
                                          </p:val>
                                        </p:tav>
                                        <p:tav tm="100000">
                                          <p:val>
                                            <p:strVal val="#ppt_x"/>
                                          </p:val>
                                        </p:tav>
                                      </p:tavLst>
                                    </p:anim>
                                    <p:anim calcmode="lin" valueType="num">
                                      <p:cBhvr>
                                        <p:cTn id="64" dur="1000" fill="hold"/>
                                        <p:tgtEl>
                                          <p:spTgt spid="5">
                                            <p:txEl>
                                              <p:pRg st="11" end="11"/>
                                            </p:txEl>
                                          </p:spTgt>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5">
                                            <p:txEl>
                                              <p:pRg st="12" end="12"/>
                                            </p:txEl>
                                          </p:spTgt>
                                        </p:tgtEl>
                                        <p:attrNameLst>
                                          <p:attrName>style.visibility</p:attrName>
                                        </p:attrNameLst>
                                      </p:cBhvr>
                                      <p:to>
                                        <p:strVal val="visible"/>
                                      </p:to>
                                    </p:set>
                                    <p:animEffect transition="in" filter="fade">
                                      <p:cBhvr>
                                        <p:cTn id="67" dur="1000"/>
                                        <p:tgtEl>
                                          <p:spTgt spid="5">
                                            <p:txEl>
                                              <p:pRg st="12" end="12"/>
                                            </p:txEl>
                                          </p:spTgt>
                                        </p:tgtEl>
                                      </p:cBhvr>
                                    </p:animEffect>
                                    <p:anim calcmode="lin" valueType="num">
                                      <p:cBhvr>
                                        <p:cTn id="68" dur="1000" fill="hold"/>
                                        <p:tgtEl>
                                          <p:spTgt spid="5">
                                            <p:txEl>
                                              <p:pRg st="12" end="12"/>
                                            </p:txEl>
                                          </p:spTgt>
                                        </p:tgtEl>
                                        <p:attrNameLst>
                                          <p:attrName>ppt_x</p:attrName>
                                        </p:attrNameLst>
                                      </p:cBhvr>
                                      <p:tavLst>
                                        <p:tav tm="0">
                                          <p:val>
                                            <p:strVal val="#ppt_x"/>
                                          </p:val>
                                        </p:tav>
                                        <p:tav tm="100000">
                                          <p:val>
                                            <p:strVal val="#ppt_x"/>
                                          </p:val>
                                        </p:tav>
                                      </p:tavLst>
                                    </p:anim>
                                    <p:anim calcmode="lin" valueType="num">
                                      <p:cBhvr>
                                        <p:cTn id="69" dur="1000" fill="hold"/>
                                        <p:tgtEl>
                                          <p:spTgt spid="5">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16" presetClass="entr" presetSubtype="21" fill="hold" nodeType="clickEffect">
                                  <p:stCondLst>
                                    <p:cond delay="0"/>
                                  </p:stCondLst>
                                  <p:childTnLst>
                                    <p:set>
                                      <p:cBhvr>
                                        <p:cTn id="73" dur="1" fill="hold">
                                          <p:stCondLst>
                                            <p:cond delay="0"/>
                                          </p:stCondLst>
                                        </p:cTn>
                                        <p:tgtEl>
                                          <p:spTgt spid="6"/>
                                        </p:tgtEl>
                                        <p:attrNameLst>
                                          <p:attrName>style.visibility</p:attrName>
                                        </p:attrNameLst>
                                      </p:cBhvr>
                                      <p:to>
                                        <p:strVal val="visible"/>
                                      </p:to>
                                    </p:set>
                                    <p:animEffect transition="in" filter="barn(inVertical)">
                                      <p:cBhvr>
                                        <p:cTn id="7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42A1B-3410-6784-1D92-CE8C0CEC3C18}"/>
              </a:ext>
            </a:extLst>
          </p:cNvPr>
          <p:cNvSpPr>
            <a:spLocks noGrp="1"/>
          </p:cNvSpPr>
          <p:nvPr>
            <p:ph type="title"/>
          </p:nvPr>
        </p:nvSpPr>
        <p:spPr>
          <a:xfrm>
            <a:off x="677334" y="609600"/>
            <a:ext cx="3029127" cy="674748"/>
          </a:xfrm>
        </p:spPr>
        <p:txBody>
          <a:bodyPr/>
          <a:lstStyle/>
          <a:p>
            <a:r>
              <a:rPr lang="en-US" b="1" dirty="0">
                <a:solidFill>
                  <a:srgbClr val="0070C0"/>
                </a:solidFill>
                <a:latin typeface="Algerian" panose="04020705040A02060702" pitchFamily="82" charset="0"/>
                <a:cs typeface="Times New Roman" panose="02020603050405020304" pitchFamily="18" charset="0"/>
              </a:rPr>
              <a:t>CONTENTS:</a:t>
            </a:r>
            <a:endParaRPr lang="en-US" dirty="0"/>
          </a:p>
        </p:txBody>
      </p:sp>
      <p:sp>
        <p:nvSpPr>
          <p:cNvPr id="3" name="Content Placeholder 2">
            <a:extLst>
              <a:ext uri="{FF2B5EF4-FFF2-40B4-BE49-F238E27FC236}">
                <a16:creationId xmlns:a16="http://schemas.microsoft.com/office/drawing/2014/main" id="{2C6769AA-42FE-92A4-8F97-B2F4AE93ED9F}"/>
              </a:ext>
            </a:extLst>
          </p:cNvPr>
          <p:cNvSpPr>
            <a:spLocks noGrp="1"/>
          </p:cNvSpPr>
          <p:nvPr>
            <p:ph idx="1"/>
          </p:nvPr>
        </p:nvSpPr>
        <p:spPr>
          <a:xfrm>
            <a:off x="677333" y="1507713"/>
            <a:ext cx="9346165" cy="4740687"/>
          </a:xfrm>
        </p:spPr>
        <p:txBody>
          <a:bodyPr>
            <a:normAutofit fontScale="92500" lnSpcReduction="20000"/>
          </a:bodyPr>
          <a:lstStyle/>
          <a:p>
            <a:pPr>
              <a:lnSpc>
                <a:spcPct val="120000"/>
              </a:lnSpc>
              <a:buAutoNum type="arabicPeriod"/>
            </a:pPr>
            <a:r>
              <a:rPr lang="en-US" sz="2400" dirty="0">
                <a:solidFill>
                  <a:schemeClr val="tx1"/>
                </a:solidFill>
                <a:latin typeface="Times New Roman" panose="02020603050405020304" pitchFamily="18" charset="0"/>
                <a:cs typeface="Times New Roman" panose="02020603050405020304" pitchFamily="18" charset="0"/>
              </a:rPr>
              <a:t>IAM(</a:t>
            </a:r>
            <a:r>
              <a:rPr lang="en-US" sz="2400" b="0" i="0" dirty="0">
                <a:solidFill>
                  <a:schemeClr val="tx1"/>
                </a:solidFill>
                <a:effectLst/>
                <a:latin typeface="Times New Roman" panose="02020603050405020304" pitchFamily="18" charset="0"/>
                <a:cs typeface="Times New Roman" panose="02020603050405020304" pitchFamily="18" charset="0"/>
              </a:rPr>
              <a:t>IDENTITY AND ACCESS MANAGEMENT)</a:t>
            </a:r>
          </a:p>
          <a:p>
            <a:pPr>
              <a:lnSpc>
                <a:spcPct val="120000"/>
              </a:lnSpc>
              <a:buAutoNum type="arabicPeriod"/>
            </a:pPr>
            <a:r>
              <a:rPr lang="en-US" sz="2400" dirty="0">
                <a:solidFill>
                  <a:schemeClr val="tx1"/>
                </a:solidFill>
                <a:latin typeface="Times New Roman" panose="02020603050405020304" pitchFamily="18" charset="0"/>
                <a:cs typeface="Times New Roman" panose="02020603050405020304" pitchFamily="18" charset="0"/>
              </a:rPr>
              <a:t>BILLING ALARM</a:t>
            </a:r>
          </a:p>
          <a:p>
            <a:pPr>
              <a:lnSpc>
                <a:spcPct val="120000"/>
              </a:lnSpc>
              <a:buAutoNum type="arabicPeriod"/>
            </a:pPr>
            <a:r>
              <a:rPr lang="en-US" sz="2400" dirty="0">
                <a:solidFill>
                  <a:schemeClr val="tx1"/>
                </a:solidFill>
                <a:latin typeface="Times New Roman" panose="02020603050405020304" pitchFamily="18" charset="0"/>
                <a:cs typeface="Times New Roman" panose="02020603050405020304" pitchFamily="18" charset="0"/>
              </a:rPr>
              <a:t>S3 BUCKET (SIMPLE STRONG SERVICE)</a:t>
            </a:r>
          </a:p>
          <a:p>
            <a:pPr>
              <a:lnSpc>
                <a:spcPct val="120000"/>
              </a:lnSpc>
              <a:buAutoNum type="arabicPeriod"/>
            </a:pPr>
            <a:r>
              <a:rPr lang="en-US" sz="2400" dirty="0">
                <a:solidFill>
                  <a:schemeClr val="tx1"/>
                </a:solidFill>
                <a:latin typeface="Times New Roman" panose="02020603050405020304" pitchFamily="18" charset="0"/>
                <a:cs typeface="Times New Roman" panose="02020603050405020304" pitchFamily="18" charset="0"/>
              </a:rPr>
              <a:t>EC2 INSTANCE (ELASTIC COMPUTE CLOUD)</a:t>
            </a:r>
          </a:p>
          <a:p>
            <a:pPr>
              <a:lnSpc>
                <a:spcPct val="120000"/>
              </a:lnSpc>
              <a:buAutoNum type="arabicPeriod"/>
            </a:pPr>
            <a:r>
              <a:rPr lang="en-US" sz="2400" dirty="0">
                <a:solidFill>
                  <a:schemeClr val="tx1"/>
                </a:solidFill>
                <a:latin typeface="Times New Roman" panose="02020603050405020304" pitchFamily="18" charset="0"/>
                <a:cs typeface="Times New Roman" panose="02020603050405020304" pitchFamily="18" charset="0"/>
              </a:rPr>
              <a:t>SECURITY GROUPS</a:t>
            </a:r>
          </a:p>
          <a:p>
            <a:pPr>
              <a:lnSpc>
                <a:spcPct val="120000"/>
              </a:lnSpc>
              <a:buAutoNum type="arabicPeriod"/>
            </a:pPr>
            <a:r>
              <a:rPr lang="en-US" sz="2400" dirty="0">
                <a:solidFill>
                  <a:schemeClr val="tx1"/>
                </a:solidFill>
                <a:latin typeface="Times New Roman" panose="02020603050405020304" pitchFamily="18" charset="0"/>
                <a:cs typeface="Times New Roman" panose="02020603050405020304" pitchFamily="18" charset="0"/>
              </a:rPr>
              <a:t>VOLUMES AND SNAPCHARTS</a:t>
            </a:r>
          </a:p>
          <a:p>
            <a:pPr>
              <a:lnSpc>
                <a:spcPct val="120000"/>
              </a:lnSpc>
              <a:buAutoNum type="arabicPeriod"/>
            </a:pPr>
            <a:r>
              <a:rPr lang="en-US" sz="2400" dirty="0">
                <a:solidFill>
                  <a:schemeClr val="tx1"/>
                </a:solidFill>
                <a:latin typeface="Times New Roman" panose="02020603050405020304" pitchFamily="18" charset="0"/>
                <a:cs typeface="Times New Roman" panose="02020603050405020304" pitchFamily="18" charset="0"/>
              </a:rPr>
              <a:t>AMI’s (AMAZON MACHINE IMAGE)</a:t>
            </a:r>
          </a:p>
          <a:p>
            <a:pPr>
              <a:lnSpc>
                <a:spcPct val="120000"/>
              </a:lnSpc>
              <a:buAutoNum type="arabicPeriod"/>
            </a:pPr>
            <a:r>
              <a:rPr lang="en-US" sz="2400" dirty="0">
                <a:solidFill>
                  <a:schemeClr val="tx1"/>
                </a:solidFill>
                <a:latin typeface="Times New Roman" panose="02020603050405020304" pitchFamily="18" charset="0"/>
                <a:cs typeface="Times New Roman" panose="02020603050405020304" pitchFamily="18" charset="0"/>
              </a:rPr>
              <a:t>LOAD BALANCER</a:t>
            </a:r>
          </a:p>
          <a:p>
            <a:pPr>
              <a:lnSpc>
                <a:spcPct val="120000"/>
              </a:lnSpc>
              <a:buAutoNum type="arabicPeriod"/>
            </a:pPr>
            <a:r>
              <a:rPr lang="en-US" sz="2400" dirty="0">
                <a:solidFill>
                  <a:schemeClr val="tx1"/>
                </a:solidFill>
                <a:latin typeface="Times New Roman" panose="02020603050405020304" pitchFamily="18" charset="0"/>
                <a:cs typeface="Times New Roman" panose="02020603050405020304" pitchFamily="18" charset="0"/>
              </a:rPr>
              <a:t>ASG AND LT  (AUTO SCALING GROUP AND LAUNCH TEMPLET)</a:t>
            </a:r>
          </a:p>
          <a:p>
            <a:pPr>
              <a:lnSpc>
                <a:spcPct val="120000"/>
              </a:lnSpc>
              <a:buAutoNum type="arabicPeriod"/>
            </a:pPr>
            <a:r>
              <a:rPr lang="en-US" sz="2400" dirty="0">
                <a:solidFill>
                  <a:schemeClr val="tx1"/>
                </a:solidFill>
                <a:latin typeface="Times New Roman" panose="02020603050405020304" pitchFamily="18" charset="0"/>
                <a:cs typeface="Times New Roman" panose="02020603050405020304" pitchFamily="18" charset="0"/>
              </a:rPr>
              <a:t>RDS (RELATIONAL DATABASE MANAGEMENT SYSTEM)</a:t>
            </a:r>
          </a:p>
        </p:txBody>
      </p:sp>
    </p:spTree>
    <p:extLst>
      <p:ext uri="{BB962C8B-B14F-4D97-AF65-F5344CB8AC3E}">
        <p14:creationId xmlns:p14="http://schemas.microsoft.com/office/powerpoint/2010/main" val="385702419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500"/>
                                        <p:tgtEl>
                                          <p:spTgt spid="3">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3" dur="500"/>
                                        <p:tgtEl>
                                          <p:spTgt spid="3">
                                            <p:txEl>
                                              <p:pRg st="2" end="2"/>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6" dur="500"/>
                                        <p:tgtEl>
                                          <p:spTgt spid="3">
                                            <p:txEl>
                                              <p:pRg st="3" end="3"/>
                                            </p:txEl>
                                          </p:spTgt>
                                        </p:tgtEl>
                                      </p:cBhvr>
                                    </p:animEffect>
                                  </p:childTnLst>
                                </p:cTn>
                              </p:par>
                              <p:par>
                                <p:cTn id="17" presetID="14" presetClass="entr" presetSubtype="1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9" dur="500"/>
                                        <p:tgtEl>
                                          <p:spTgt spid="3">
                                            <p:txEl>
                                              <p:pRg st="4" end="4"/>
                                            </p:tx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2" dur="500"/>
                                        <p:tgtEl>
                                          <p:spTgt spid="3">
                                            <p:txEl>
                                              <p:pRg st="5" end="5"/>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randombar(horizontal)">
                                      <p:cBhvr>
                                        <p:cTn id="25" dur="500"/>
                                        <p:tgtEl>
                                          <p:spTgt spid="3">
                                            <p:txEl>
                                              <p:pRg st="6" end="6"/>
                                            </p:txEl>
                                          </p:spTgt>
                                        </p:tgtEl>
                                      </p:cBhvr>
                                    </p:animEffect>
                                  </p:childTnLst>
                                </p:cTn>
                              </p:par>
                              <p:par>
                                <p:cTn id="26" presetID="14" presetClass="entr" presetSubtype="10"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randombar(horizontal)">
                                      <p:cBhvr>
                                        <p:cTn id="28" dur="500"/>
                                        <p:tgtEl>
                                          <p:spTgt spid="3">
                                            <p:txEl>
                                              <p:pRg st="7" end="7"/>
                                            </p:txEl>
                                          </p:spTgt>
                                        </p:tgtEl>
                                      </p:cBhvr>
                                    </p:animEffect>
                                  </p:childTnLst>
                                </p:cTn>
                              </p:par>
                              <p:par>
                                <p:cTn id="29" presetID="14" presetClass="entr" presetSubtype="1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randombar(horizontal)">
                                      <p:cBhvr>
                                        <p:cTn id="31" dur="500"/>
                                        <p:tgtEl>
                                          <p:spTgt spid="3">
                                            <p:txEl>
                                              <p:pRg st="8" end="8"/>
                                            </p:txEl>
                                          </p:spTgt>
                                        </p:tgtEl>
                                      </p:cBhvr>
                                    </p:animEffect>
                                  </p:childTnLst>
                                </p:cTn>
                              </p:par>
                              <p:par>
                                <p:cTn id="32" presetID="14" presetClass="entr" presetSubtype="10" fill="hold"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randombar(horizontal)">
                                      <p:cBhvr>
                                        <p:cTn id="3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04256E8-389C-E7AE-9D8D-0D5A494FFB89}"/>
              </a:ext>
            </a:extLst>
          </p:cNvPr>
          <p:cNvSpPr txBox="1"/>
          <p:nvPr/>
        </p:nvSpPr>
        <p:spPr>
          <a:xfrm>
            <a:off x="482600" y="279400"/>
            <a:ext cx="9465733" cy="2119876"/>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Now the new security group add to the existing EC2 instance</a:t>
            </a: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Go to </a:t>
            </a:r>
            <a:r>
              <a:rPr lang="en-US" sz="1800" b="1" dirty="0">
                <a:effectLst/>
                <a:latin typeface="Times New Roman" panose="02020603050405020304" pitchFamily="18" charset="0"/>
                <a:ea typeface="Aptos" panose="020B0004020202020204" pitchFamily="34" charset="0"/>
              </a:rPr>
              <a:t>EC2 Dashboard</a:t>
            </a:r>
            <a:endParaRPr lang="en-US" b="1" dirty="0">
              <a:latin typeface="Times New Roman" panose="02020603050405020304" pitchFamily="18" charset="0"/>
              <a:ea typeface="Aptos" panose="020B0004020202020204" pitchFamily="34" charset="0"/>
            </a:endParaRP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Click </a:t>
            </a:r>
            <a:r>
              <a:rPr lang="en-US" sz="1800" b="1" dirty="0">
                <a:effectLst/>
                <a:latin typeface="Times New Roman" panose="02020603050405020304" pitchFamily="18" charset="0"/>
                <a:ea typeface="Aptos" panose="020B0004020202020204" pitchFamily="34" charset="0"/>
              </a:rPr>
              <a:t>Instances</a:t>
            </a:r>
            <a:r>
              <a:rPr lang="en-US" sz="1800" dirty="0">
                <a:effectLst/>
                <a:latin typeface="Times New Roman" panose="02020603050405020304" pitchFamily="18" charset="0"/>
                <a:ea typeface="Aptos" panose="020B0004020202020204" pitchFamily="34" charset="0"/>
              </a:rPr>
              <a:t> and select the instance you want to modify</a:t>
            </a:r>
            <a:endParaRPr lang="en-US" sz="1800" b="1" dirty="0">
              <a:effectLst/>
              <a:latin typeface="Times New Roman" panose="02020603050405020304" pitchFamily="18" charset="0"/>
              <a:ea typeface="Aptos" panose="020B0004020202020204" pitchFamily="34" charset="0"/>
            </a:endParaRP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Under </a:t>
            </a:r>
            <a:r>
              <a:rPr lang="en-US" sz="1800" b="1" dirty="0">
                <a:effectLst/>
                <a:latin typeface="Times New Roman" panose="02020603050405020304" pitchFamily="18" charset="0"/>
                <a:ea typeface="Aptos" panose="020B0004020202020204" pitchFamily="34" charset="0"/>
              </a:rPr>
              <a:t>Actions</a:t>
            </a:r>
            <a:r>
              <a:rPr lang="en-US" sz="1800" dirty="0">
                <a:effectLst/>
                <a:latin typeface="Times New Roman" panose="02020603050405020304" pitchFamily="18" charset="0"/>
                <a:ea typeface="Aptos" panose="020B0004020202020204" pitchFamily="34" charset="0"/>
              </a:rPr>
              <a:t>, select </a:t>
            </a:r>
            <a:r>
              <a:rPr lang="en-US" sz="1800" b="1" dirty="0">
                <a:effectLst/>
                <a:latin typeface="Times New Roman" panose="02020603050405020304" pitchFamily="18" charset="0"/>
                <a:ea typeface="Aptos" panose="020B0004020202020204" pitchFamily="34" charset="0"/>
              </a:rPr>
              <a:t>Networking</a:t>
            </a:r>
            <a:r>
              <a:rPr lang="en-US" sz="1800" dirty="0">
                <a:effectLst/>
                <a:latin typeface="Times New Roman" panose="02020603050405020304" pitchFamily="18" charset="0"/>
                <a:ea typeface="Aptos" panose="020B0004020202020204" pitchFamily="34" charset="0"/>
              </a:rPr>
              <a:t> → </a:t>
            </a:r>
            <a:r>
              <a:rPr lang="en-US" sz="1800" b="1" dirty="0">
                <a:effectLst/>
                <a:latin typeface="Times New Roman" panose="02020603050405020304" pitchFamily="18" charset="0"/>
                <a:ea typeface="Aptos" panose="020B0004020202020204" pitchFamily="34" charset="0"/>
              </a:rPr>
              <a:t>Change Security Groups</a:t>
            </a:r>
            <a:endParaRPr lang="en-US" b="1" dirty="0">
              <a:latin typeface="Times New Roman" panose="02020603050405020304" pitchFamily="18" charset="0"/>
              <a:ea typeface="Aptos" panose="020B0004020202020204" pitchFamily="34" charset="0"/>
            </a:endParaRP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Attach </a:t>
            </a:r>
            <a:r>
              <a:rPr lang="en-US" sz="1800" b="1" dirty="0" err="1">
                <a:effectLst/>
                <a:latin typeface="Times New Roman" panose="02020603050405020304" pitchFamily="18" charset="0"/>
                <a:ea typeface="Aptos" panose="020B0004020202020204" pitchFamily="34" charset="0"/>
              </a:rPr>
              <a:t>mynewsg</a:t>
            </a:r>
            <a:r>
              <a:rPr lang="en-US" sz="1800" dirty="0">
                <a:effectLst/>
                <a:latin typeface="Times New Roman" panose="02020603050405020304" pitchFamily="18" charset="0"/>
                <a:ea typeface="Aptos" panose="020B0004020202020204" pitchFamily="34" charset="0"/>
              </a:rPr>
              <a:t> to your instance and apply the changes</a:t>
            </a:r>
            <a:endParaRPr lang="en-US" dirty="0"/>
          </a:p>
        </p:txBody>
      </p:sp>
      <p:pic>
        <p:nvPicPr>
          <p:cNvPr id="5" name="Picture 4" descr="A screenshot of a computer&#10;&#10;Description automatically generated">
            <a:extLst>
              <a:ext uri="{FF2B5EF4-FFF2-40B4-BE49-F238E27FC236}">
                <a16:creationId xmlns:a16="http://schemas.microsoft.com/office/drawing/2014/main" id="{72297ACA-75F9-A4D9-84EB-E62BCEBCC3FD}"/>
              </a:ext>
            </a:extLst>
          </p:cNvPr>
          <p:cNvPicPr>
            <a:picLocks noChangeAspect="1"/>
          </p:cNvPicPr>
          <p:nvPr/>
        </p:nvPicPr>
        <p:blipFill>
          <a:blip r:embed="rId2"/>
          <a:stretch>
            <a:fillRect/>
          </a:stretch>
        </p:blipFill>
        <p:spPr>
          <a:xfrm>
            <a:off x="1575678" y="2694775"/>
            <a:ext cx="6480175" cy="3644900"/>
          </a:xfrm>
          <a:prstGeom prst="rect">
            <a:avLst/>
          </a:prstGeom>
        </p:spPr>
      </p:pic>
    </p:spTree>
    <p:extLst>
      <p:ext uri="{BB962C8B-B14F-4D97-AF65-F5344CB8AC3E}">
        <p14:creationId xmlns:p14="http://schemas.microsoft.com/office/powerpoint/2010/main" val="32779413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649A807-5C4A-BB66-E2DC-0588FECD1790}"/>
              </a:ext>
            </a:extLst>
          </p:cNvPr>
          <p:cNvSpPr txBox="1"/>
          <p:nvPr/>
        </p:nvSpPr>
        <p:spPr>
          <a:xfrm>
            <a:off x="330200" y="203200"/>
            <a:ext cx="10176933" cy="1785104"/>
          </a:xfrm>
          <a:prstGeom prst="rect">
            <a:avLst/>
          </a:prstGeom>
          <a:noFill/>
        </p:spPr>
        <p:txBody>
          <a:bodyPr wrap="square" rtlCol="0">
            <a:spAutoFit/>
          </a:bodyPr>
          <a:lstStyle/>
          <a:p>
            <a:r>
              <a:rPr lang="en-US" sz="3200" b="1" kern="100" dirty="0">
                <a:solidFill>
                  <a:srgbClr val="7030A0"/>
                </a:solidFill>
                <a:effectLst/>
                <a:latin typeface="Algerian" panose="04020705040A02060702" pitchFamily="82" charset="0"/>
                <a:ea typeface="Aptos" panose="020B0004020202020204" pitchFamily="34" charset="0"/>
                <a:cs typeface="Times New Roman" panose="02020603050405020304" pitchFamily="18" charset="0"/>
              </a:rPr>
              <a:t>LAB – 6 -VOLUMES AND SNAPSHOTS</a:t>
            </a:r>
          </a:p>
          <a:p>
            <a:pPr>
              <a:lnSpc>
                <a:spcPct val="150000"/>
              </a:lnSpc>
            </a:pPr>
            <a:r>
              <a:rPr lang="en-US" sz="2000" dirty="0">
                <a:latin typeface="Times New Roman" panose="02020603050405020304" pitchFamily="18" charset="0"/>
                <a:cs typeface="Times New Roman" panose="02020603050405020304" pitchFamily="18" charset="0"/>
              </a:rPr>
              <a:t>In AWS, </a:t>
            </a:r>
            <a:r>
              <a:rPr lang="en-US" sz="2000" b="1" dirty="0">
                <a:latin typeface="Times New Roman" panose="02020603050405020304" pitchFamily="18" charset="0"/>
                <a:cs typeface="Times New Roman" panose="02020603050405020304" pitchFamily="18" charset="0"/>
              </a:rPr>
              <a:t>Volumes</a:t>
            </a:r>
            <a:r>
              <a:rPr lang="en-US" sz="2000" dirty="0">
                <a:latin typeface="Times New Roman" panose="02020603050405020304" pitchFamily="18" charset="0"/>
                <a:cs typeface="Times New Roman" panose="02020603050405020304" pitchFamily="18" charset="0"/>
              </a:rPr>
              <a:t> and </a:t>
            </a:r>
            <a:r>
              <a:rPr lang="en-US" sz="2000" b="1" dirty="0">
                <a:latin typeface="Times New Roman" panose="02020603050405020304" pitchFamily="18" charset="0"/>
                <a:cs typeface="Times New Roman" panose="02020603050405020304" pitchFamily="18" charset="0"/>
              </a:rPr>
              <a:t>Snapshots</a:t>
            </a:r>
            <a:r>
              <a:rPr lang="en-US" sz="2000" dirty="0">
                <a:latin typeface="Times New Roman" panose="02020603050405020304" pitchFamily="18" charset="0"/>
                <a:cs typeface="Times New Roman" panose="02020603050405020304" pitchFamily="18" charset="0"/>
              </a:rPr>
              <a:t> are key components of Amazon Elastic Block Store (EBS), providing persistent block storage for EC2 instances</a:t>
            </a:r>
            <a:r>
              <a:rPr lang="en-US" sz="2000" b="1" kern="100" dirty="0">
                <a:solidFill>
                  <a:srgbClr val="7030A0"/>
                </a:solidFill>
                <a:effectLst/>
                <a:latin typeface="Times New Roman" panose="02020603050405020304" pitchFamily="18" charset="0"/>
                <a:ea typeface="Aptos" panose="020B0004020202020204" pitchFamily="34" charset="0"/>
                <a:cs typeface="Times New Roman" panose="02020603050405020304" pitchFamily="18" charset="0"/>
              </a:rPr>
              <a:t> </a:t>
            </a:r>
            <a:endParaRPr lang="en-US" sz="2000" b="1" kern="100" dirty="0">
              <a:effectLst/>
              <a:latin typeface="Times New Roman" panose="02020603050405020304" pitchFamily="18" charset="0"/>
              <a:ea typeface="Aptos" panose="020B0004020202020204" pitchFamily="34" charset="0"/>
              <a:cs typeface="Times New Roman" panose="02020603050405020304" pitchFamily="18" charset="0"/>
            </a:endParaRPr>
          </a:p>
          <a:p>
            <a:endParaRPr lang="en-US" dirty="0"/>
          </a:p>
        </p:txBody>
      </p:sp>
      <p:sp>
        <p:nvSpPr>
          <p:cNvPr id="5" name="TextBox 4">
            <a:extLst>
              <a:ext uri="{FF2B5EF4-FFF2-40B4-BE49-F238E27FC236}">
                <a16:creationId xmlns:a16="http://schemas.microsoft.com/office/drawing/2014/main" id="{7E322CA9-C34B-B85A-E367-E7644BD510B1}"/>
              </a:ext>
            </a:extLst>
          </p:cNvPr>
          <p:cNvSpPr txBox="1"/>
          <p:nvPr/>
        </p:nvSpPr>
        <p:spPr>
          <a:xfrm>
            <a:off x="389466" y="1896544"/>
            <a:ext cx="10176933" cy="4431983"/>
          </a:xfrm>
          <a:prstGeom prst="rect">
            <a:avLst/>
          </a:prstGeom>
          <a:noFill/>
        </p:spPr>
        <p:txBody>
          <a:bodyPr wrap="square" rtlCol="0">
            <a:spAutoFit/>
          </a:bodyPr>
          <a:lstStyle/>
          <a:p>
            <a:r>
              <a:rPr lang="en-US" sz="2400" b="1" dirty="0">
                <a:solidFill>
                  <a:srgbClr val="0070C0"/>
                </a:solidFill>
                <a:latin typeface="Algerian" panose="04020705040A02060702" pitchFamily="82" charset="0"/>
                <a:cs typeface="Times New Roman" panose="02020603050405020304" pitchFamily="18" charset="0"/>
              </a:rPr>
              <a:t>How Volumes and Snapshots Work Together:</a:t>
            </a:r>
          </a:p>
          <a:p>
            <a:pPr marL="342900" indent="-342900">
              <a:lnSpc>
                <a:spcPct val="150000"/>
              </a:lnSpc>
              <a:buFont typeface="Wingdings" panose="05000000000000000000" pitchFamily="2" charset="2"/>
              <a:buChar char="q"/>
            </a:pPr>
            <a:r>
              <a:rPr lang="en-US" sz="2000" b="1" dirty="0">
                <a:latin typeface="Times New Roman" panose="02020603050405020304" pitchFamily="18" charset="0"/>
                <a:cs typeface="Times New Roman" panose="02020603050405020304" pitchFamily="18" charset="0"/>
              </a:rPr>
              <a:t>Backup and Restore</a:t>
            </a:r>
            <a:r>
              <a:rPr lang="en-US" sz="2000" dirty="0">
                <a:latin typeface="Times New Roman" panose="02020603050405020304" pitchFamily="18" charset="0"/>
                <a:cs typeface="Times New Roman" panose="02020603050405020304" pitchFamily="18" charset="0"/>
              </a:rPr>
              <a:t>: Snapshots are primarily used to create backups of EBS volumes. In case of data corruption or failure, you can use a snapshot to restore a volume to a previous state</a:t>
            </a:r>
          </a:p>
          <a:p>
            <a:pPr marL="342900" indent="-342900">
              <a:lnSpc>
                <a:spcPct val="150000"/>
              </a:lnSpc>
              <a:buFont typeface="Wingdings" panose="05000000000000000000" pitchFamily="2" charset="2"/>
              <a:buChar char="q"/>
            </a:pPr>
            <a:r>
              <a:rPr lang="en-US" sz="2000" b="1" dirty="0">
                <a:latin typeface="Times New Roman" panose="02020603050405020304" pitchFamily="18" charset="0"/>
                <a:cs typeface="Times New Roman" panose="02020603050405020304" pitchFamily="18" charset="0"/>
              </a:rPr>
              <a:t>Volume Cloning</a:t>
            </a:r>
            <a:r>
              <a:rPr lang="en-US" sz="2000" dirty="0">
                <a:latin typeface="Times New Roman" panose="02020603050405020304" pitchFamily="18" charset="0"/>
                <a:cs typeface="Times New Roman" panose="02020603050405020304" pitchFamily="18" charset="0"/>
              </a:rPr>
              <a:t>: Snapshots allow you to create new EBS volumes with the same data, which can be useful for creating test or staging environments from production data</a:t>
            </a:r>
          </a:p>
          <a:p>
            <a:pPr marL="342900" indent="-342900">
              <a:lnSpc>
                <a:spcPct val="150000"/>
              </a:lnSpc>
              <a:buFont typeface="Wingdings" panose="05000000000000000000" pitchFamily="2" charset="2"/>
              <a:buChar char="q"/>
            </a:pPr>
            <a:r>
              <a:rPr lang="en-US" sz="2000" b="1" dirty="0">
                <a:latin typeface="Times New Roman" panose="02020603050405020304" pitchFamily="18" charset="0"/>
                <a:cs typeface="Times New Roman" panose="02020603050405020304" pitchFamily="18" charset="0"/>
              </a:rPr>
              <a:t>Cost Optimization</a:t>
            </a:r>
            <a:r>
              <a:rPr lang="en-US" sz="2000" dirty="0">
                <a:latin typeface="Times New Roman" panose="02020603050405020304" pitchFamily="18" charset="0"/>
                <a:cs typeface="Times New Roman" panose="02020603050405020304" pitchFamily="18" charset="0"/>
              </a:rPr>
              <a:t>: Since snapshots are incremental, you only pay for the storage of changed data, not the entire volume size, reducing overall storage costs for backups.</a:t>
            </a:r>
            <a:endParaRPr lang="en-US" sz="2000" b="1" dirty="0">
              <a:solidFill>
                <a:srgbClr val="0070C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endParaRPr lang="en-US" sz="2400" b="1" dirty="0">
              <a:solidFill>
                <a:srgbClr val="0070C0"/>
              </a:solidFill>
              <a:latin typeface="Algerian" panose="04020705040A02060702" pitchFamily="82" charset="0"/>
              <a:cs typeface="Times New Roman" panose="02020603050405020304" pitchFamily="18" charset="0"/>
            </a:endParaRPr>
          </a:p>
          <a:p>
            <a:pPr marL="342900" indent="-342900">
              <a:buFont typeface="Wingdings" panose="05000000000000000000" pitchFamily="2" charset="2"/>
              <a:buChar char="q"/>
            </a:pPr>
            <a:endParaRPr lang="en-US" sz="2400" b="1" dirty="0">
              <a:solidFill>
                <a:srgbClr val="0070C0"/>
              </a:solidFill>
              <a:latin typeface="Algerian" panose="04020705040A02060702" pitchFamily="82" charset="0"/>
              <a:cs typeface="Times New Roman" panose="02020603050405020304" pitchFamily="18" charset="0"/>
            </a:endParaRPr>
          </a:p>
        </p:txBody>
      </p:sp>
    </p:spTree>
    <p:extLst>
      <p:ext uri="{BB962C8B-B14F-4D97-AF65-F5344CB8AC3E}">
        <p14:creationId xmlns:p14="http://schemas.microsoft.com/office/powerpoint/2010/main" val="37460064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1000"/>
                                        <p:tgtEl>
                                          <p:spTgt spid="5">
                                            <p:txEl>
                                              <p:pRg st="1" end="1"/>
                                            </p:txEl>
                                          </p:spTgt>
                                        </p:tgtEl>
                                      </p:cBhvr>
                                    </p:animEffect>
                                    <p:anim calcmode="lin" valueType="num">
                                      <p:cBhvr>
                                        <p:cTn id="13"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1000"/>
                                        <p:tgtEl>
                                          <p:spTgt spid="5">
                                            <p:txEl>
                                              <p:pRg st="2" end="2"/>
                                            </p:txEl>
                                          </p:spTgt>
                                        </p:tgtEl>
                                      </p:cBhvr>
                                    </p:animEffect>
                                    <p:anim calcmode="lin" valueType="num">
                                      <p:cBhvr>
                                        <p:cTn id="1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1000"/>
                                        <p:tgtEl>
                                          <p:spTgt spid="5">
                                            <p:txEl>
                                              <p:pRg st="3" end="3"/>
                                            </p:txEl>
                                          </p:spTgt>
                                        </p:tgtEl>
                                      </p:cBhvr>
                                    </p:animEffect>
                                    <p:anim calcmode="lin" valueType="num">
                                      <p:cBhvr>
                                        <p:cTn id="23"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575F59E-C822-7013-DF5C-E30C5AC268D6}"/>
              </a:ext>
            </a:extLst>
          </p:cNvPr>
          <p:cNvSpPr txBox="1"/>
          <p:nvPr/>
        </p:nvSpPr>
        <p:spPr>
          <a:xfrm>
            <a:off x="414867" y="220133"/>
            <a:ext cx="9770533" cy="461665"/>
          </a:xfrm>
          <a:prstGeom prst="rect">
            <a:avLst/>
          </a:prstGeom>
          <a:noFill/>
        </p:spPr>
        <p:txBody>
          <a:bodyPr wrap="square" rtlCol="0">
            <a:spAutoFit/>
          </a:bodyPr>
          <a:lstStyle/>
          <a:p>
            <a:r>
              <a:rPr lang="en-US" sz="2400" b="1" dirty="0">
                <a:solidFill>
                  <a:srgbClr val="0070C0"/>
                </a:solidFill>
                <a:latin typeface="Algerian" panose="04020705040A02060702" pitchFamily="82" charset="0"/>
              </a:rPr>
              <a:t>CREATING VOLUME AND ATTACH TO EC2 INSTANCE :</a:t>
            </a:r>
          </a:p>
        </p:txBody>
      </p:sp>
      <p:sp>
        <p:nvSpPr>
          <p:cNvPr id="5" name="TextBox 4">
            <a:extLst>
              <a:ext uri="{FF2B5EF4-FFF2-40B4-BE49-F238E27FC236}">
                <a16:creationId xmlns:a16="http://schemas.microsoft.com/office/drawing/2014/main" id="{09D4CCE9-64AA-9061-0807-4E8A100DD8E7}"/>
              </a:ext>
            </a:extLst>
          </p:cNvPr>
          <p:cNvSpPr txBox="1"/>
          <p:nvPr/>
        </p:nvSpPr>
        <p:spPr>
          <a:xfrm>
            <a:off x="541867" y="948267"/>
            <a:ext cx="11370733" cy="2127698"/>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click on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Volumes</a:t>
            </a:r>
            <a:r>
              <a:rPr lang="en-US" sz="1800" dirty="0">
                <a:effectLst/>
                <a:latin typeface="Times New Roman" panose="02020603050405020304" pitchFamily="18" charset="0"/>
                <a:ea typeface="Aptos" panose="020B0004020202020204" pitchFamily="34" charset="0"/>
                <a:cs typeface="Times New Roman" panose="02020603050405020304" pitchFamily="18" charset="0"/>
              </a:rPr>
              <a:t> under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Elastic Block Store</a:t>
            </a:r>
            <a:r>
              <a:rPr lang="en-US" sz="1800" dirty="0">
                <a:effectLst/>
                <a:latin typeface="Times New Roman" panose="02020603050405020304" pitchFamily="18" charset="0"/>
                <a:ea typeface="Aptos" panose="020B0004020202020204" pitchFamily="34" charset="0"/>
                <a:cs typeface="Times New Roman" panose="02020603050405020304" pitchFamily="18" charset="0"/>
              </a:rPr>
              <a:t> (EBS).</a:t>
            </a: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Click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Create Volume</a:t>
            </a:r>
            <a:endParaRPr lang="en-US" b="1" dirty="0">
              <a:latin typeface="Times New Roman" panose="02020603050405020304" pitchFamily="18" charset="0"/>
              <a:ea typeface="Aptos" panose="020B0004020202020204" pitchFamily="34" charset="0"/>
              <a:cs typeface="Times New Roman" panose="02020603050405020304" pitchFamily="18" charset="0"/>
            </a:endParaRPr>
          </a:p>
          <a:p>
            <a:pPr marL="1200150" lvl="2" indent="-285750">
              <a:lnSpc>
                <a:spcPct val="150000"/>
              </a:lnSpc>
              <a:buFont typeface="Wingdings" panose="05000000000000000000" pitchFamily="2" charset="2"/>
              <a:buChar char="v"/>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Size</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5 GiB</a:t>
            </a:r>
          </a:p>
          <a:p>
            <a:pPr marL="1200150" lvl="2" indent="-285750">
              <a:lnSpc>
                <a:spcPct val="150000"/>
              </a:lnSpc>
              <a:buFont typeface="Wingdings" panose="05000000000000000000" pitchFamily="2" charset="2"/>
              <a:buChar char="v"/>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Availability Zone</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Select the same Availability Zone as your running EC2 instance.</a:t>
            </a: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Volume created successfully</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6" name="Picture 5" descr="A screenshot of a computer&#10;&#10;Description automatically generated">
            <a:extLst>
              <a:ext uri="{FF2B5EF4-FFF2-40B4-BE49-F238E27FC236}">
                <a16:creationId xmlns:a16="http://schemas.microsoft.com/office/drawing/2014/main" id="{8385B5CB-9887-939E-AADF-B28D722E074F}"/>
              </a:ext>
            </a:extLst>
          </p:cNvPr>
          <p:cNvPicPr>
            <a:picLocks noChangeAspect="1"/>
          </p:cNvPicPr>
          <p:nvPr/>
        </p:nvPicPr>
        <p:blipFill>
          <a:blip r:embed="rId2"/>
          <a:stretch>
            <a:fillRect/>
          </a:stretch>
        </p:blipFill>
        <p:spPr>
          <a:xfrm>
            <a:off x="225689" y="3213100"/>
            <a:ext cx="5390621" cy="3644900"/>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0519DBA4-8AE2-7BE4-C582-536BA00115B3}"/>
              </a:ext>
            </a:extLst>
          </p:cNvPr>
          <p:cNvPicPr>
            <a:picLocks noChangeAspect="1"/>
          </p:cNvPicPr>
          <p:nvPr/>
        </p:nvPicPr>
        <p:blipFill>
          <a:blip r:embed="rId3"/>
          <a:stretch>
            <a:fillRect/>
          </a:stretch>
        </p:blipFill>
        <p:spPr>
          <a:xfrm>
            <a:off x="6096000" y="3213100"/>
            <a:ext cx="5390621" cy="3644900"/>
          </a:xfrm>
          <a:prstGeom prst="rect">
            <a:avLst/>
          </a:prstGeom>
        </p:spPr>
      </p:pic>
    </p:spTree>
    <p:extLst>
      <p:ext uri="{BB962C8B-B14F-4D97-AF65-F5344CB8AC3E}">
        <p14:creationId xmlns:p14="http://schemas.microsoft.com/office/powerpoint/2010/main" val="3246981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1000"/>
                                        <p:tgtEl>
                                          <p:spTgt spid="5">
                                            <p:txEl>
                                              <p:pRg st="1" end="1"/>
                                            </p:txEl>
                                          </p:spTgt>
                                        </p:tgtEl>
                                      </p:cBhvr>
                                    </p:animEffect>
                                    <p:anim calcmode="lin" valueType="num">
                                      <p:cBhvr>
                                        <p:cTn id="13"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1000"/>
                                        <p:tgtEl>
                                          <p:spTgt spid="5">
                                            <p:txEl>
                                              <p:pRg st="2" end="2"/>
                                            </p:txEl>
                                          </p:spTgt>
                                        </p:tgtEl>
                                      </p:cBhvr>
                                    </p:animEffect>
                                    <p:anim calcmode="lin" valueType="num">
                                      <p:cBhvr>
                                        <p:cTn id="1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1000"/>
                                        <p:tgtEl>
                                          <p:spTgt spid="5">
                                            <p:txEl>
                                              <p:pRg st="3" end="3"/>
                                            </p:txEl>
                                          </p:spTgt>
                                        </p:tgtEl>
                                      </p:cBhvr>
                                    </p:animEffect>
                                    <p:anim calcmode="lin" valueType="num">
                                      <p:cBhvr>
                                        <p:cTn id="23"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barn(inVertical)">
                                      <p:cBhvr>
                                        <p:cTn id="29" dur="500"/>
                                        <p:tgtEl>
                                          <p:spTgt spid="6"/>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nodeType="clickEffect">
                                  <p:stCondLst>
                                    <p:cond delay="0"/>
                                  </p:stCondLst>
                                  <p:childTnLst>
                                    <p:set>
                                      <p:cBhvr>
                                        <p:cTn id="33" dur="1" fill="hold">
                                          <p:stCondLst>
                                            <p:cond delay="0"/>
                                          </p:stCondLst>
                                        </p:cTn>
                                        <p:tgtEl>
                                          <p:spTgt spid="5">
                                            <p:txEl>
                                              <p:pRg st="4" end="4"/>
                                            </p:txEl>
                                          </p:spTgt>
                                        </p:tgtEl>
                                        <p:attrNameLst>
                                          <p:attrName>style.visibility</p:attrName>
                                        </p:attrNameLst>
                                      </p:cBhvr>
                                      <p:to>
                                        <p:strVal val="visible"/>
                                      </p:to>
                                    </p:set>
                                    <p:animEffect transition="in" filter="barn(inVertical)">
                                      <p:cBhvr>
                                        <p:cTn id="34" dur="500"/>
                                        <p:tgtEl>
                                          <p:spTgt spid="5">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nodeType="click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barn(inVertical)">
                                      <p:cBhvr>
                                        <p:cTn id="3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360882F-F651-B5FD-0236-4B95FEA2CE27}"/>
              </a:ext>
            </a:extLst>
          </p:cNvPr>
          <p:cNvSpPr txBox="1"/>
          <p:nvPr/>
        </p:nvSpPr>
        <p:spPr>
          <a:xfrm>
            <a:off x="414867" y="135467"/>
            <a:ext cx="11523133" cy="369332"/>
          </a:xfrm>
          <a:prstGeom prst="rect">
            <a:avLst/>
          </a:prstGeom>
          <a:noFill/>
        </p:spPr>
        <p:txBody>
          <a:bodyPr wrap="square" rtlCol="0">
            <a:spAutoFit/>
          </a:bodyPr>
          <a:lstStyle/>
          <a:p>
            <a:pPr marL="285750" indent="-285750">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Once the volume is created, select the </a:t>
            </a:r>
            <a:r>
              <a:rPr lang="en-US" dirty="0">
                <a:latin typeface="Times New Roman" panose="02020603050405020304" pitchFamily="18" charset="0"/>
                <a:ea typeface="Aptos" panose="020B0004020202020204" pitchFamily="34" charset="0"/>
              </a:rPr>
              <a:t>instance </a:t>
            </a:r>
            <a:r>
              <a:rPr lang="en-US" sz="1800" dirty="0">
                <a:effectLst/>
                <a:latin typeface="Times New Roman" panose="02020603050405020304" pitchFamily="18" charset="0"/>
                <a:ea typeface="Aptos" panose="020B0004020202020204" pitchFamily="34" charset="0"/>
              </a:rPr>
              <a:t> from the list and click </a:t>
            </a:r>
            <a:r>
              <a:rPr lang="en-US" sz="1800" b="1" dirty="0">
                <a:effectLst/>
                <a:latin typeface="Times New Roman" panose="02020603050405020304" pitchFamily="18" charset="0"/>
                <a:ea typeface="Aptos" panose="020B0004020202020204" pitchFamily="34" charset="0"/>
              </a:rPr>
              <a:t>Actions</a:t>
            </a:r>
            <a:r>
              <a:rPr lang="en-US" sz="1800" dirty="0">
                <a:effectLst/>
                <a:latin typeface="Times New Roman" panose="02020603050405020304" pitchFamily="18" charset="0"/>
                <a:ea typeface="Aptos" panose="020B0004020202020204" pitchFamily="34" charset="0"/>
              </a:rPr>
              <a:t> → </a:t>
            </a:r>
            <a:r>
              <a:rPr lang="en-US" sz="1800" b="1" dirty="0">
                <a:effectLst/>
                <a:latin typeface="Times New Roman" panose="02020603050405020304" pitchFamily="18" charset="0"/>
                <a:ea typeface="Aptos" panose="020B0004020202020204" pitchFamily="34" charset="0"/>
              </a:rPr>
              <a:t>Attach Volume</a:t>
            </a:r>
          </a:p>
        </p:txBody>
      </p:sp>
      <p:pic>
        <p:nvPicPr>
          <p:cNvPr id="5" name="Picture 4">
            <a:extLst>
              <a:ext uri="{FF2B5EF4-FFF2-40B4-BE49-F238E27FC236}">
                <a16:creationId xmlns:a16="http://schemas.microsoft.com/office/drawing/2014/main" id="{2C15485B-B4D3-A9BD-DE35-B4815B4CC902}"/>
              </a:ext>
            </a:extLst>
          </p:cNvPr>
          <p:cNvPicPr>
            <a:picLocks noChangeAspect="1"/>
          </p:cNvPicPr>
          <p:nvPr/>
        </p:nvPicPr>
        <p:blipFill>
          <a:blip r:embed="rId2"/>
          <a:stretch>
            <a:fillRect/>
          </a:stretch>
        </p:blipFill>
        <p:spPr>
          <a:xfrm>
            <a:off x="1253067" y="1606550"/>
            <a:ext cx="8128000" cy="3644900"/>
          </a:xfrm>
          <a:prstGeom prst="rect">
            <a:avLst/>
          </a:prstGeom>
        </p:spPr>
      </p:pic>
    </p:spTree>
    <p:extLst>
      <p:ext uri="{BB962C8B-B14F-4D97-AF65-F5344CB8AC3E}">
        <p14:creationId xmlns:p14="http://schemas.microsoft.com/office/powerpoint/2010/main" val="4112751247"/>
      </p:ext>
    </p:extLst>
  </p:cSld>
  <p:clrMapOvr>
    <a:masterClrMapping/>
  </p:clrMapOvr>
  <p:transition spd="med">
    <p:pull/>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E9B1953-0E7B-0E5D-FAB1-5D4B6C7E793F}"/>
              </a:ext>
            </a:extLst>
          </p:cNvPr>
          <p:cNvSpPr txBox="1"/>
          <p:nvPr/>
        </p:nvSpPr>
        <p:spPr>
          <a:xfrm>
            <a:off x="355600" y="186267"/>
            <a:ext cx="4233333" cy="2127698"/>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Connect the ec2 instance in the terminal using ssh command</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Run the following command to check if the volume is attached</a:t>
            </a:r>
          </a:p>
          <a:p>
            <a:pPr marL="285750" indent="-285750">
              <a:lnSpc>
                <a:spcPct val="150000"/>
              </a:lnSpc>
              <a:buFont typeface="Wingdings" panose="05000000000000000000" pitchFamily="2" charset="2"/>
              <a:buChar char="q"/>
            </a:pPr>
            <a:r>
              <a:rPr lang="en-US" sz="1800" kern="100" dirty="0" err="1">
                <a:effectLst/>
                <a:latin typeface="Times New Roman" panose="02020603050405020304" pitchFamily="18" charset="0"/>
                <a:ea typeface="Aptos" panose="020B0004020202020204" pitchFamily="34" charset="0"/>
                <a:cs typeface="Times New Roman" panose="02020603050405020304" pitchFamily="18" charset="0"/>
              </a:rPr>
              <a:t>Lsblk</a:t>
            </a:r>
            <a:endParaRPr lang="en-US" sz="1800" kern="100" dirty="0">
              <a:effectLst/>
              <a:latin typeface="Times New Roman" panose="02020603050405020304" pitchFamily="18" charset="0"/>
              <a:ea typeface="Aptos" panose="020B0004020202020204" pitchFamily="34" charset="0"/>
              <a:cs typeface="Times New Roman" panose="02020603050405020304" pitchFamily="18" charset="0"/>
            </a:endParaRPr>
          </a:p>
        </p:txBody>
      </p:sp>
      <p:pic>
        <p:nvPicPr>
          <p:cNvPr id="5" name="Picture 4" descr="A computer screen shot of a black screen&#10;&#10;Description automatically generated">
            <a:extLst>
              <a:ext uri="{FF2B5EF4-FFF2-40B4-BE49-F238E27FC236}">
                <a16:creationId xmlns:a16="http://schemas.microsoft.com/office/drawing/2014/main" id="{6E61C36F-5C15-5FBD-2EFA-D74C1FF1BBD8}"/>
              </a:ext>
            </a:extLst>
          </p:cNvPr>
          <p:cNvPicPr>
            <a:picLocks noChangeAspect="1"/>
          </p:cNvPicPr>
          <p:nvPr/>
        </p:nvPicPr>
        <p:blipFill>
          <a:blip r:embed="rId2"/>
          <a:stretch>
            <a:fillRect/>
          </a:stretch>
        </p:blipFill>
        <p:spPr>
          <a:xfrm>
            <a:off x="5364690" y="186267"/>
            <a:ext cx="6370109" cy="2677584"/>
          </a:xfrm>
          <a:prstGeom prst="rect">
            <a:avLst/>
          </a:prstGeom>
        </p:spPr>
      </p:pic>
      <p:sp>
        <p:nvSpPr>
          <p:cNvPr id="6" name="TextBox 5">
            <a:extLst>
              <a:ext uri="{FF2B5EF4-FFF2-40B4-BE49-F238E27FC236}">
                <a16:creationId xmlns:a16="http://schemas.microsoft.com/office/drawing/2014/main" id="{B613FEFE-B810-5C01-DDB2-7BCCEE0777D0}"/>
              </a:ext>
            </a:extLst>
          </p:cNvPr>
          <p:cNvSpPr txBox="1"/>
          <p:nvPr/>
        </p:nvSpPr>
        <p:spPr>
          <a:xfrm>
            <a:off x="355600" y="3852334"/>
            <a:ext cx="5884333" cy="2012346"/>
          </a:xfrm>
          <a:prstGeom prst="rect">
            <a:avLst/>
          </a:prstGeom>
          <a:noFill/>
        </p:spPr>
        <p:txBody>
          <a:bodyPr wrap="square" rtlCol="0">
            <a:spAutoFit/>
          </a:bodyPr>
          <a:lstStyle/>
          <a:p>
            <a:pPr marL="342900" lvl="0" indent="-342900">
              <a:lnSpc>
                <a:spcPct val="150000"/>
              </a:lnSpc>
              <a:spcAft>
                <a:spcPts val="800"/>
              </a:spcAft>
              <a:buSzPts val="1000"/>
              <a:buFont typeface="Wingdings" panose="05000000000000000000" pitchFamily="2" charset="2"/>
              <a:buChar char="q"/>
              <a:tabLst>
                <a:tab pos="457200" algn="l"/>
              </a:tabLs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Create a mount point</a:t>
            </a:r>
          </a:p>
          <a:p>
            <a:pPr marL="342900" indent="-342900">
              <a:lnSpc>
                <a:spcPct val="150000"/>
              </a:lnSpc>
              <a:spcAft>
                <a:spcPts val="800"/>
              </a:spcAft>
              <a:buSzPts val="1000"/>
              <a:buFont typeface="Wingdings" panose="05000000000000000000" pitchFamily="2" charset="2"/>
              <a:buChar char="q"/>
              <a:tabLst>
                <a:tab pos="457200" algn="l"/>
              </a:tabLs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Mount the new volume</a:t>
            </a:r>
          </a:p>
          <a:p>
            <a:pPr marL="342900" indent="-342900">
              <a:lnSpc>
                <a:spcPct val="150000"/>
              </a:lnSpc>
              <a:spcAft>
                <a:spcPts val="800"/>
              </a:spcAft>
              <a:buSzPts val="1000"/>
              <a:buFont typeface="Wingdings" panose="05000000000000000000" pitchFamily="2" charset="2"/>
              <a:buChar char="q"/>
              <a:tabLst>
                <a:tab pos="457200" algn="l"/>
              </a:tabLs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Verify the volume is mounted</a:t>
            </a:r>
          </a:p>
          <a:p>
            <a:pPr marL="342900" lvl="0" indent="-342900">
              <a:lnSpc>
                <a:spcPct val="150000"/>
              </a:lnSpc>
              <a:spcAft>
                <a:spcPts val="800"/>
              </a:spcAft>
              <a:buSzPts val="1000"/>
              <a:buFont typeface="Wingdings" panose="05000000000000000000" pitchFamily="2" charset="2"/>
              <a:buChar char="q"/>
              <a:tabLst>
                <a:tab pos="457200" algn="l"/>
              </a:tabLst>
            </a:pPr>
            <a:endParaRPr lang="en-US" sz="1800" kern="100" dirty="0">
              <a:effectLst/>
              <a:latin typeface="Times New Roman" panose="02020603050405020304" pitchFamily="18" charset="0"/>
              <a:ea typeface="Aptos" panose="020B0004020202020204" pitchFamily="34" charset="0"/>
              <a:cs typeface="Times New Roman" panose="02020603050405020304" pitchFamily="18" charset="0"/>
            </a:endParaRPr>
          </a:p>
        </p:txBody>
      </p:sp>
      <p:pic>
        <p:nvPicPr>
          <p:cNvPr id="7" name="Picture 6" descr="A screenshot of a computer&#10;&#10;Description automatically generated">
            <a:extLst>
              <a:ext uri="{FF2B5EF4-FFF2-40B4-BE49-F238E27FC236}">
                <a16:creationId xmlns:a16="http://schemas.microsoft.com/office/drawing/2014/main" id="{7EDA05D4-12EB-6C8B-61AD-A89A1F2B2326}"/>
              </a:ext>
            </a:extLst>
          </p:cNvPr>
          <p:cNvPicPr>
            <a:picLocks noChangeAspect="1"/>
          </p:cNvPicPr>
          <p:nvPr/>
        </p:nvPicPr>
        <p:blipFill>
          <a:blip r:embed="rId3"/>
          <a:stretch>
            <a:fillRect/>
          </a:stretch>
        </p:blipFill>
        <p:spPr>
          <a:xfrm>
            <a:off x="5364691" y="2961217"/>
            <a:ext cx="6480175" cy="3644900"/>
          </a:xfrm>
          <a:prstGeom prst="rect">
            <a:avLst/>
          </a:prstGeom>
        </p:spPr>
      </p:pic>
    </p:spTree>
    <p:extLst>
      <p:ext uri="{BB962C8B-B14F-4D97-AF65-F5344CB8AC3E}">
        <p14:creationId xmlns:p14="http://schemas.microsoft.com/office/powerpoint/2010/main" val="249566194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1000"/>
                                        <p:tgtEl>
                                          <p:spTgt spid="6">
                                            <p:txEl>
                                              <p:pRg st="0" end="0"/>
                                            </p:txEl>
                                          </p:spTgt>
                                        </p:tgtEl>
                                      </p:cBhvr>
                                    </p:animEffect>
                                    <p:anim calcmode="lin" valueType="num">
                                      <p:cBhvr>
                                        <p:cTn id="15"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1000"/>
                                        <p:tgtEl>
                                          <p:spTgt spid="6">
                                            <p:txEl>
                                              <p:pRg st="1" end="1"/>
                                            </p:txEl>
                                          </p:spTgt>
                                        </p:tgtEl>
                                      </p:cBhvr>
                                    </p:animEffect>
                                    <p:anim calcmode="lin" valueType="num">
                                      <p:cBhvr>
                                        <p:cTn id="20"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6">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fade">
                                      <p:cBhvr>
                                        <p:cTn id="24" dur="1000"/>
                                        <p:tgtEl>
                                          <p:spTgt spid="6">
                                            <p:txEl>
                                              <p:pRg st="2" end="2"/>
                                            </p:txEl>
                                          </p:spTgt>
                                        </p:tgtEl>
                                      </p:cBhvr>
                                    </p:animEffect>
                                    <p:anim calcmode="lin" valueType="num">
                                      <p:cBhvr>
                                        <p:cTn id="2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barn(inVertical)">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5E2A92C-A036-9B2C-E1A6-F807EA4F5DD4}"/>
              </a:ext>
            </a:extLst>
          </p:cNvPr>
          <p:cNvSpPr txBox="1"/>
          <p:nvPr/>
        </p:nvSpPr>
        <p:spPr>
          <a:xfrm>
            <a:off x="453224" y="174929"/>
            <a:ext cx="7665058" cy="3782061"/>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Go to the Mount directory</a:t>
            </a: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Create a some text files using touch command</a:t>
            </a:r>
            <a:r>
              <a:rPr lang="en-US" dirty="0">
                <a:latin typeface="Times New Roman" panose="02020603050405020304" pitchFamily="18" charset="0"/>
                <a:ea typeface="Aptos" panose="020B0004020202020204" pitchFamily="34" charset="0"/>
                <a:cs typeface="Times New Roman" panose="02020603050405020304" pitchFamily="18" charset="0"/>
              </a:rPr>
              <a:t>.</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When I am creating files in first time I didn’t use </a:t>
            </a:r>
            <a:r>
              <a:rPr lang="en-US" sz="1800" kern="100" dirty="0" err="1">
                <a:effectLst/>
                <a:latin typeface="Times New Roman" panose="02020603050405020304" pitchFamily="18" charset="0"/>
                <a:ea typeface="Aptos" panose="020B0004020202020204" pitchFamily="34" charset="0"/>
                <a:cs typeface="Times New Roman" panose="02020603050405020304" pitchFamily="18" charset="0"/>
              </a:rPr>
              <a:t>sudo</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They show an error be permission denied</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Then after I use </a:t>
            </a:r>
            <a:r>
              <a:rPr lang="en-US" sz="1800" kern="100" dirty="0" err="1">
                <a:effectLst/>
                <a:latin typeface="Times New Roman" panose="02020603050405020304" pitchFamily="18" charset="0"/>
                <a:ea typeface="Aptos" panose="020B0004020202020204" pitchFamily="34" charset="0"/>
                <a:cs typeface="Times New Roman" panose="02020603050405020304" pitchFamily="18" charset="0"/>
              </a:rPr>
              <a:t>sudo</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it was created.</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Increase the Size of the Volume to 8GB.</a:t>
            </a: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Select the volume created (5 GiB) and click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Actions</a:t>
            </a:r>
            <a:r>
              <a:rPr lang="en-US" sz="1800" dirty="0">
                <a:effectLst/>
                <a:latin typeface="Times New Roman" panose="02020603050405020304" pitchFamily="18" charset="0"/>
                <a:ea typeface="Aptos" panose="020B0004020202020204" pitchFamily="34" charset="0"/>
                <a:cs typeface="Times New Roman" panose="02020603050405020304" pitchFamily="18" charset="0"/>
              </a:rPr>
              <a:t> →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Modify Volume</a:t>
            </a: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Change the size to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8 GiB</a:t>
            </a:r>
            <a:r>
              <a:rPr lang="en-US" sz="1800" dirty="0">
                <a:effectLst/>
                <a:latin typeface="Times New Roman" panose="02020603050405020304" pitchFamily="18" charset="0"/>
                <a:ea typeface="Aptos" panose="020B0004020202020204" pitchFamily="34" charset="0"/>
                <a:cs typeface="Times New Roman" panose="02020603050405020304" pitchFamily="18" charset="0"/>
              </a:rPr>
              <a:t> and click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Modify</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Extend the file system to use the full 8GB: </a:t>
            </a:r>
            <a:r>
              <a:rPr lang="en-US" sz="1800" kern="100" dirty="0" err="1">
                <a:effectLst/>
                <a:latin typeface="Times New Roman" panose="02020603050405020304" pitchFamily="18" charset="0"/>
                <a:ea typeface="Aptos" panose="020B0004020202020204" pitchFamily="34" charset="0"/>
                <a:cs typeface="Times New Roman" panose="02020603050405020304" pitchFamily="18" charset="0"/>
              </a:rPr>
              <a:t>sudo</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resize2fs /dev/</a:t>
            </a:r>
            <a:r>
              <a:rPr lang="en-US" sz="1800" kern="100" dirty="0" err="1">
                <a:effectLst/>
                <a:latin typeface="Times New Roman" panose="02020603050405020304" pitchFamily="18" charset="0"/>
                <a:ea typeface="Aptos" panose="020B0004020202020204" pitchFamily="34" charset="0"/>
                <a:cs typeface="Times New Roman" panose="02020603050405020304" pitchFamily="18" charset="0"/>
              </a:rPr>
              <a:t>xvdf</a:t>
            </a:r>
            <a:endParaRPr lang="en-US" b="1" dirty="0">
              <a:latin typeface="Times New Roman" panose="02020603050405020304" pitchFamily="18" charset="0"/>
              <a:ea typeface="Aptos" panose="020B000402020202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9038E0FF-2434-10A2-62FA-1436B91F3342}"/>
              </a:ext>
            </a:extLst>
          </p:cNvPr>
          <p:cNvPicPr>
            <a:picLocks noChangeAspect="1"/>
          </p:cNvPicPr>
          <p:nvPr/>
        </p:nvPicPr>
        <p:blipFill>
          <a:blip r:embed="rId2"/>
          <a:stretch>
            <a:fillRect/>
          </a:stretch>
        </p:blipFill>
        <p:spPr>
          <a:xfrm>
            <a:off x="1440580" y="3943847"/>
            <a:ext cx="6480175" cy="2739224"/>
          </a:xfrm>
          <a:prstGeom prst="rect">
            <a:avLst/>
          </a:prstGeom>
        </p:spPr>
      </p:pic>
    </p:spTree>
    <p:extLst>
      <p:ext uri="{BB962C8B-B14F-4D97-AF65-F5344CB8AC3E}">
        <p14:creationId xmlns:p14="http://schemas.microsoft.com/office/powerpoint/2010/main" val="357059885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EC53FC0-7CD1-E989-59D1-819E4F926423}"/>
              </a:ext>
            </a:extLst>
          </p:cNvPr>
          <p:cNvSpPr txBox="1"/>
          <p:nvPr/>
        </p:nvSpPr>
        <p:spPr>
          <a:xfrm>
            <a:off x="516835" y="318052"/>
            <a:ext cx="9517711" cy="1704569"/>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Take a Screenshot of the Volume and Delete It</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Create a New Volume with the Snapshot and Attach It to the Server</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Now again mount the volume and check the </a:t>
            </a:r>
            <a:r>
              <a:rPr lang="en-US" sz="1800" kern="100" dirty="0" err="1">
                <a:effectLst/>
                <a:latin typeface="Times New Roman" panose="02020603050405020304" pitchFamily="18" charset="0"/>
                <a:ea typeface="Aptos" panose="020B0004020202020204" pitchFamily="34" charset="0"/>
                <a:cs typeface="Times New Roman" panose="02020603050405020304" pitchFamily="18" charset="0"/>
              </a:rPr>
              <a:t>fles</a:t>
            </a:r>
            <a:endParaRPr lang="en-US" sz="18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kern="100" dirty="0">
                <a:latin typeface="Times New Roman" panose="02020603050405020304" pitchFamily="18" charset="0"/>
                <a:ea typeface="Aptos" panose="020B0004020202020204" pitchFamily="34" charset="0"/>
                <a:cs typeface="Times New Roman" panose="02020603050405020304" pitchFamily="18" charset="0"/>
              </a:rPr>
              <a:t>It shows previous files</a:t>
            </a:r>
            <a:endParaRPr lang="en-US" dirty="0">
              <a:latin typeface="Times New Roman" panose="02020603050405020304" pitchFamily="18" charset="0"/>
              <a:cs typeface="Times New Roman" panose="02020603050405020304" pitchFamily="18" charset="0"/>
            </a:endParaRPr>
          </a:p>
        </p:txBody>
      </p:sp>
      <p:pic>
        <p:nvPicPr>
          <p:cNvPr id="5" name="Picture 4" descr="A computer screen shot of a black screen&#10;&#10;Description automatically generated">
            <a:extLst>
              <a:ext uri="{FF2B5EF4-FFF2-40B4-BE49-F238E27FC236}">
                <a16:creationId xmlns:a16="http://schemas.microsoft.com/office/drawing/2014/main" id="{41692B44-C287-483D-AC3A-99AD4E31EF73}"/>
              </a:ext>
            </a:extLst>
          </p:cNvPr>
          <p:cNvPicPr>
            <a:picLocks noChangeAspect="1"/>
          </p:cNvPicPr>
          <p:nvPr/>
        </p:nvPicPr>
        <p:blipFill>
          <a:blip r:embed="rId2"/>
          <a:stretch>
            <a:fillRect/>
          </a:stretch>
        </p:blipFill>
        <p:spPr>
          <a:xfrm>
            <a:off x="1057523" y="2489146"/>
            <a:ext cx="8913412" cy="3644900"/>
          </a:xfrm>
          <a:prstGeom prst="rect">
            <a:avLst/>
          </a:prstGeom>
        </p:spPr>
      </p:pic>
    </p:spTree>
    <p:extLst>
      <p:ext uri="{BB962C8B-B14F-4D97-AF65-F5344CB8AC3E}">
        <p14:creationId xmlns:p14="http://schemas.microsoft.com/office/powerpoint/2010/main" val="388962668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27EC328-6E78-0AF6-6643-2E3867114E3C}"/>
              </a:ext>
            </a:extLst>
          </p:cNvPr>
          <p:cNvSpPr txBox="1"/>
          <p:nvPr/>
        </p:nvSpPr>
        <p:spPr>
          <a:xfrm>
            <a:off x="954156" y="341906"/>
            <a:ext cx="9136049" cy="2123658"/>
          </a:xfrm>
          <a:prstGeom prst="rect">
            <a:avLst/>
          </a:prstGeom>
          <a:noFill/>
        </p:spPr>
        <p:txBody>
          <a:bodyPr wrap="square" rtlCol="0">
            <a:spAutoFit/>
          </a:bodyPr>
          <a:lstStyle/>
          <a:p>
            <a:r>
              <a:rPr lang="en-US" sz="3200" b="1" kern="100" dirty="0">
                <a:solidFill>
                  <a:srgbClr val="7030A0"/>
                </a:solidFill>
                <a:effectLst/>
                <a:latin typeface="Algerian" panose="04020705040A02060702" pitchFamily="82" charset="0"/>
                <a:ea typeface="Aptos" panose="020B0004020202020204" pitchFamily="34" charset="0"/>
                <a:cs typeface="Times New Roman" panose="02020603050405020304" pitchFamily="18" charset="0"/>
              </a:rPr>
              <a:t>LAB – 7 – AMI – AMAZON machine image</a:t>
            </a:r>
          </a:p>
          <a:p>
            <a:pPr algn="just"/>
            <a:r>
              <a:rPr lang="en-US" sz="2000" dirty="0">
                <a:latin typeface="Times New Roman" panose="02020603050405020304" pitchFamily="18" charset="0"/>
                <a:cs typeface="Times New Roman" panose="02020603050405020304" pitchFamily="18" charset="0"/>
              </a:rPr>
              <a:t>In AWS, an </a:t>
            </a:r>
            <a:r>
              <a:rPr lang="en-US" sz="2000" b="1" dirty="0">
                <a:latin typeface="Times New Roman" panose="02020603050405020304" pitchFamily="18" charset="0"/>
                <a:cs typeface="Times New Roman" panose="02020603050405020304" pitchFamily="18" charset="0"/>
              </a:rPr>
              <a:t>Amazon Machine Image (AMI)</a:t>
            </a:r>
            <a:r>
              <a:rPr lang="en-US" sz="2000" dirty="0">
                <a:latin typeface="Times New Roman" panose="02020603050405020304" pitchFamily="18" charset="0"/>
                <a:cs typeface="Times New Roman" panose="02020603050405020304" pitchFamily="18" charset="0"/>
              </a:rPr>
              <a:t> is a pre-configured virtual machine template that contains the information needed to launch an instance (virtual server) in the Amazon Elastic Compute Cloud (EC2). An AMI serves as the blueprint for your EC2 instances and can include an operating system, application servers, and custom applications.</a:t>
            </a:r>
            <a:endParaRPr lang="en-US" sz="2000" b="1"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4C43F37C-1476-B63C-F202-AD984E3C9A25}"/>
              </a:ext>
            </a:extLst>
          </p:cNvPr>
          <p:cNvSpPr txBox="1"/>
          <p:nvPr/>
        </p:nvSpPr>
        <p:spPr>
          <a:xfrm>
            <a:off x="1113183" y="2671638"/>
            <a:ext cx="9382539" cy="2677656"/>
          </a:xfrm>
          <a:prstGeom prst="rect">
            <a:avLst/>
          </a:prstGeom>
          <a:noFill/>
        </p:spPr>
        <p:txBody>
          <a:bodyPr wrap="square" rtlCol="0">
            <a:spAutoFit/>
          </a:bodyPr>
          <a:lstStyle/>
          <a:p>
            <a:r>
              <a:rPr lang="en-US" sz="2400" b="1" dirty="0">
                <a:solidFill>
                  <a:srgbClr val="0070C0"/>
                </a:solidFill>
                <a:latin typeface="Times New Roman" panose="02020603050405020304" pitchFamily="18" charset="0"/>
                <a:cs typeface="Times New Roman" panose="02020603050405020304" pitchFamily="18" charset="0"/>
              </a:rPr>
              <a:t>Custom AMI Creation:</a:t>
            </a:r>
          </a:p>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You can create a custom AMI by configuring an EC2 instance to your desired state and then creating an AMI from it. This is useful for replicating environments or scaling applications with identical configurations.</a:t>
            </a:r>
          </a:p>
          <a:p>
            <a:pPr marL="342900" indent="-3429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Custom AMIs are often used to speed up deployment by pre-packaging software, security patches, and environment configurations.</a:t>
            </a:r>
            <a:endParaRPr lang="en-US" sz="2400"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31018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arn(inVertical)">
                                      <p:cBhvr>
                                        <p:cTn id="7" dur="500"/>
                                        <p:tgtEl>
                                          <p:spTgt spid="5">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barn(inVertical)">
                                      <p:cBhvr>
                                        <p:cTn id="10" dur="500"/>
                                        <p:tgtEl>
                                          <p:spTgt spid="5">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barn(inVertical)">
                                      <p:cBhvr>
                                        <p:cTn id="13"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61B1A0-4E64-FA7A-0837-1695B9D876DD}"/>
              </a:ext>
            </a:extLst>
          </p:cNvPr>
          <p:cNvSpPr txBox="1"/>
          <p:nvPr/>
        </p:nvSpPr>
        <p:spPr>
          <a:xfrm>
            <a:off x="453542" y="226771"/>
            <a:ext cx="9985248" cy="523220"/>
          </a:xfrm>
          <a:prstGeom prst="rect">
            <a:avLst/>
          </a:prstGeom>
          <a:noFill/>
        </p:spPr>
        <p:txBody>
          <a:bodyPr wrap="square" rtlCol="0">
            <a:spAutoFit/>
          </a:bodyPr>
          <a:lstStyle/>
          <a:p>
            <a:r>
              <a:rPr lang="en-US" sz="2800" b="1" dirty="0">
                <a:solidFill>
                  <a:srgbClr val="0070C0"/>
                </a:solidFill>
                <a:latin typeface="Algerian" panose="04020705040A02060702" pitchFamily="82" charset="0"/>
              </a:rPr>
              <a:t>CREATING AMI FOR EXCITING EC2 INSTANCE </a:t>
            </a:r>
          </a:p>
        </p:txBody>
      </p:sp>
      <p:sp>
        <p:nvSpPr>
          <p:cNvPr id="5" name="TextBox 4">
            <a:extLst>
              <a:ext uri="{FF2B5EF4-FFF2-40B4-BE49-F238E27FC236}">
                <a16:creationId xmlns:a16="http://schemas.microsoft.com/office/drawing/2014/main" id="{66EF1F3F-0360-93D8-5824-0178E373ADFF}"/>
              </a:ext>
            </a:extLst>
          </p:cNvPr>
          <p:cNvSpPr txBox="1"/>
          <p:nvPr/>
        </p:nvSpPr>
        <p:spPr>
          <a:xfrm>
            <a:off x="592531" y="965606"/>
            <a:ext cx="10650931" cy="4457952"/>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Select the instance that you want to create an AMI of by clicking the check box next to it.</a:t>
            </a:r>
          </a:p>
          <a:p>
            <a:pPr marL="285750" indent="-285750">
              <a:lnSpc>
                <a:spcPct val="150000"/>
              </a:lnSpc>
              <a:buFont typeface="Wingdings" panose="05000000000000000000" pitchFamily="2" charset="2"/>
              <a:buChar char="q"/>
            </a:pP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After selecting instance click </a:t>
            </a:r>
            <a:r>
              <a:rPr lang="en-US" sz="2400" b="1" kern="100" dirty="0">
                <a:effectLst/>
                <a:latin typeface="Times New Roman" panose="02020603050405020304" pitchFamily="18" charset="0"/>
                <a:ea typeface="Aptos" panose="020B0004020202020204" pitchFamily="34" charset="0"/>
                <a:cs typeface="Times New Roman" panose="02020603050405020304" pitchFamily="18" charset="0"/>
              </a:rPr>
              <a:t>actions </a:t>
            </a: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button at the top of the page.</a:t>
            </a:r>
          </a:p>
          <a:p>
            <a:pPr marL="285750" indent="-285750">
              <a:lnSpc>
                <a:spcPct val="150000"/>
              </a:lnSpc>
              <a:buFont typeface="Wingdings" panose="05000000000000000000" pitchFamily="2" charset="2"/>
              <a:buChar char="q"/>
            </a:pPr>
            <a:r>
              <a:rPr lang="en-US" sz="2400" dirty="0">
                <a:effectLst/>
                <a:latin typeface="Times New Roman" panose="02020603050405020304" pitchFamily="18" charset="0"/>
                <a:ea typeface="Aptos" panose="020B0004020202020204" pitchFamily="34" charset="0"/>
                <a:cs typeface="Times New Roman" panose="02020603050405020304" pitchFamily="18" charset="0"/>
              </a:rPr>
              <a:t>Under the </a:t>
            </a:r>
            <a:r>
              <a:rPr lang="en-US" sz="2400" b="1" dirty="0">
                <a:effectLst/>
                <a:latin typeface="Times New Roman" panose="02020603050405020304" pitchFamily="18" charset="0"/>
                <a:ea typeface="Aptos" panose="020B0004020202020204" pitchFamily="34" charset="0"/>
                <a:cs typeface="Times New Roman" panose="02020603050405020304" pitchFamily="18" charset="0"/>
              </a:rPr>
              <a:t>image and template</a:t>
            </a:r>
            <a:r>
              <a:rPr lang="en-US" sz="2400" dirty="0">
                <a:effectLst/>
                <a:latin typeface="Times New Roman" panose="02020603050405020304" pitchFamily="18" charset="0"/>
                <a:ea typeface="Aptos" panose="020B0004020202020204" pitchFamily="34" charset="0"/>
                <a:cs typeface="Times New Roman" panose="02020603050405020304" pitchFamily="18" charset="0"/>
              </a:rPr>
              <a:t> section, select the create image</a:t>
            </a:r>
          </a:p>
          <a:p>
            <a:pPr marL="285750" indent="-285750">
              <a:lnSpc>
                <a:spcPct val="150000"/>
              </a:lnSpc>
              <a:buFont typeface="Wingdings" panose="05000000000000000000" pitchFamily="2" charset="2"/>
              <a:buChar char="q"/>
            </a:pP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Configure the image settings</a:t>
            </a:r>
          </a:p>
          <a:p>
            <a:pPr marL="285750" indent="-285750">
              <a:lnSpc>
                <a:spcPct val="150000"/>
              </a:lnSpc>
              <a:buFont typeface="Wingdings" panose="05000000000000000000" pitchFamily="2" charset="2"/>
              <a:buChar char="q"/>
            </a:pP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Then click create image.</a:t>
            </a:r>
          </a:p>
          <a:p>
            <a:pPr marL="285750" indent="-285750">
              <a:lnSpc>
                <a:spcPct val="150000"/>
              </a:lnSpc>
              <a:buFont typeface="Wingdings" panose="05000000000000000000" pitchFamily="2" charset="2"/>
              <a:buChar char="q"/>
            </a:pP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Once the image status is marked as </a:t>
            </a:r>
            <a:r>
              <a:rPr lang="en-US" sz="2400" b="1" kern="100" dirty="0">
                <a:effectLst/>
                <a:latin typeface="Times New Roman" panose="02020603050405020304" pitchFamily="18" charset="0"/>
                <a:ea typeface="Aptos" panose="020B0004020202020204" pitchFamily="34" charset="0"/>
                <a:cs typeface="Times New Roman" panose="02020603050405020304" pitchFamily="18" charset="0"/>
              </a:rPr>
              <a:t>available</a:t>
            </a: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 the AMI can be used to launch new instances with the exact configuration of the original.</a:t>
            </a:r>
          </a:p>
        </p:txBody>
      </p:sp>
    </p:spTree>
    <p:extLst>
      <p:ext uri="{BB962C8B-B14F-4D97-AF65-F5344CB8AC3E}">
        <p14:creationId xmlns:p14="http://schemas.microsoft.com/office/powerpoint/2010/main" val="385945517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 calcmode="lin" valueType="num">
                                      <p:cBhvr additive="base">
                                        <p:cTn id="15"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 calcmode="lin" valueType="num">
                                      <p:cBhvr additive="base">
                                        <p:cTn id="23"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 calcmode="lin" valueType="num">
                                      <p:cBhvr additive="base">
                                        <p:cTn id="27"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0D613D1-7EEE-E6BD-E518-D65981C98565}"/>
              </a:ext>
            </a:extLst>
          </p:cNvPr>
          <p:cNvSpPr txBox="1"/>
          <p:nvPr/>
        </p:nvSpPr>
        <p:spPr>
          <a:xfrm>
            <a:off x="343814" y="270662"/>
            <a:ext cx="11397082" cy="1415772"/>
          </a:xfrm>
          <a:prstGeom prst="rect">
            <a:avLst/>
          </a:prstGeom>
          <a:noFill/>
        </p:spPr>
        <p:txBody>
          <a:bodyPr wrap="square" rtlCol="0">
            <a:spAutoFit/>
          </a:bodyPr>
          <a:lstStyle/>
          <a:p>
            <a:r>
              <a:rPr lang="en-US" sz="3200" b="1" kern="100" dirty="0">
                <a:solidFill>
                  <a:srgbClr val="7030A0"/>
                </a:solidFill>
                <a:effectLst/>
                <a:latin typeface="Algerian" panose="04020705040A02060702" pitchFamily="82" charset="0"/>
                <a:ea typeface="Aptos" panose="020B0004020202020204" pitchFamily="34" charset="0"/>
                <a:cs typeface="Times New Roman" panose="02020603050405020304" pitchFamily="18" charset="0"/>
              </a:rPr>
              <a:t>LAB – 8 – LOAD BALANCERS</a:t>
            </a:r>
          </a:p>
          <a:p>
            <a:pPr algn="just"/>
            <a:r>
              <a:rPr lang="en-US" dirty="0">
                <a:latin typeface="Times New Roman" panose="02020603050405020304" pitchFamily="18" charset="0"/>
                <a:cs typeface="Times New Roman" panose="02020603050405020304" pitchFamily="18" charset="0"/>
              </a:rPr>
              <a:t>In AWS, </a:t>
            </a:r>
            <a:r>
              <a:rPr lang="en-US" b="1" dirty="0">
                <a:latin typeface="Times New Roman" panose="02020603050405020304" pitchFamily="18" charset="0"/>
                <a:cs typeface="Times New Roman" panose="02020603050405020304" pitchFamily="18" charset="0"/>
              </a:rPr>
              <a:t>Load Balancers</a:t>
            </a:r>
            <a:r>
              <a:rPr lang="en-US" dirty="0">
                <a:latin typeface="Times New Roman" panose="02020603050405020304" pitchFamily="18" charset="0"/>
                <a:cs typeface="Times New Roman" panose="02020603050405020304" pitchFamily="18" charset="0"/>
              </a:rPr>
              <a:t> are part of the </a:t>
            </a:r>
            <a:r>
              <a:rPr lang="en-US" b="1" dirty="0">
                <a:latin typeface="Times New Roman" panose="02020603050405020304" pitchFamily="18" charset="0"/>
                <a:cs typeface="Times New Roman" panose="02020603050405020304" pitchFamily="18" charset="0"/>
              </a:rPr>
              <a:t>Elastic Load Balancing (ELB)</a:t>
            </a:r>
            <a:r>
              <a:rPr lang="en-US" dirty="0">
                <a:latin typeface="Times New Roman" panose="02020603050405020304" pitchFamily="18" charset="0"/>
                <a:cs typeface="Times New Roman" panose="02020603050405020304" pitchFamily="18" charset="0"/>
              </a:rPr>
              <a:t> service, which automatically distributes incoming application traffic across multiple targets (such as EC2 instances, containers, and IP addresses) in one or more Availability Zones. This ensures scalability, fault tolerance, and high availability for your applications.</a:t>
            </a:r>
            <a:endParaRPr lang="en-US" b="1" dirty="0"/>
          </a:p>
        </p:txBody>
      </p:sp>
      <p:sp>
        <p:nvSpPr>
          <p:cNvPr id="5" name="TextBox 4">
            <a:extLst>
              <a:ext uri="{FF2B5EF4-FFF2-40B4-BE49-F238E27FC236}">
                <a16:creationId xmlns:a16="http://schemas.microsoft.com/office/drawing/2014/main" id="{FA6CF43F-50F7-6643-D466-CA70FBA205B1}"/>
              </a:ext>
            </a:extLst>
          </p:cNvPr>
          <p:cNvSpPr txBox="1"/>
          <p:nvPr/>
        </p:nvSpPr>
        <p:spPr>
          <a:xfrm>
            <a:off x="450273" y="1960418"/>
            <a:ext cx="11290623" cy="3735703"/>
          </a:xfrm>
          <a:prstGeom prst="rect">
            <a:avLst/>
          </a:prstGeom>
          <a:noFill/>
        </p:spPr>
        <p:txBody>
          <a:bodyPr wrap="square" rtlCol="0">
            <a:spAutoFit/>
          </a:bodyPr>
          <a:lstStyle/>
          <a:p>
            <a:r>
              <a:rPr lang="en-US" sz="2400" b="1" dirty="0">
                <a:solidFill>
                  <a:srgbClr val="0070C0"/>
                </a:solidFill>
                <a:latin typeface="Algerian" panose="04020705040A02060702" pitchFamily="82" charset="0"/>
                <a:cs typeface="Times New Roman" panose="02020603050405020304" pitchFamily="18" charset="0"/>
              </a:rPr>
              <a:t>Types of Load Balancer:</a:t>
            </a:r>
          </a:p>
          <a:p>
            <a:pPr marL="342900" indent="-342900">
              <a:lnSpc>
                <a:spcPct val="150000"/>
              </a:lnSpc>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Application Load Balancer (ALB)</a:t>
            </a:r>
            <a:r>
              <a:rPr lang="en-US" dirty="0">
                <a:latin typeface="Times New Roman" panose="02020603050405020304" pitchFamily="18" charset="0"/>
                <a:cs typeface="Times New Roman" panose="02020603050405020304" pitchFamily="18" charset="0"/>
              </a:rPr>
              <a:t> in AWS is a service that operates at the </a:t>
            </a:r>
            <a:r>
              <a:rPr lang="en-US" b="1" dirty="0">
                <a:latin typeface="Times New Roman" panose="02020603050405020304" pitchFamily="18" charset="0"/>
                <a:cs typeface="Times New Roman" panose="02020603050405020304" pitchFamily="18" charset="0"/>
              </a:rPr>
              <a:t>Layer 7 (Application Layer)</a:t>
            </a:r>
            <a:r>
              <a:rPr lang="en-US" dirty="0">
                <a:latin typeface="Times New Roman" panose="02020603050405020304" pitchFamily="18" charset="0"/>
                <a:cs typeface="Times New Roman" panose="02020603050405020304" pitchFamily="18" charset="0"/>
              </a:rPr>
              <a:t> of the OSI model. It is designed to route and distribute incoming HTTP and HTTPS traffic across multiple targets, such as EC2 instances, containers, and Lambda functions</a:t>
            </a:r>
          </a:p>
          <a:p>
            <a:pPr marL="342900" indent="-342900">
              <a:lnSpc>
                <a:spcPct val="150000"/>
              </a:lnSpc>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Network Load Balancer (NLB): </a:t>
            </a:r>
            <a:r>
              <a:rPr lang="en-US" dirty="0">
                <a:latin typeface="Times New Roman" panose="02020603050405020304" pitchFamily="18" charset="0"/>
                <a:cs typeface="Times New Roman" panose="02020603050405020304" pitchFamily="18" charset="0"/>
              </a:rPr>
              <a:t>it ideal for high-throughput and low-latency applications such as real-time gaming, IoT, and financial applications.</a:t>
            </a:r>
          </a:p>
          <a:p>
            <a:pPr marL="342900" indent="-342900">
              <a:lnSpc>
                <a:spcPct val="150000"/>
              </a:lnSpc>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Gateway Load Balancer (GWLB):</a:t>
            </a:r>
            <a:r>
              <a:rPr lang="en-US" dirty="0">
                <a:latin typeface="Times New Roman" panose="02020603050405020304" pitchFamily="18" charset="0"/>
                <a:cs typeface="Times New Roman" panose="02020603050405020304" pitchFamily="18" charset="0"/>
              </a:rPr>
              <a:t>It is designed to simplify the deployment, scaling, and management of third-party virtual network appliances, such as firewalls, intrusion detection/prevention systems (IDS/IPS), and deep packet inspection systems.</a:t>
            </a:r>
            <a:r>
              <a:rPr lang="en-US" dirty="0"/>
              <a:t> </a:t>
            </a:r>
          </a:p>
        </p:txBody>
      </p:sp>
    </p:spTree>
    <p:extLst>
      <p:ext uri="{BB962C8B-B14F-4D97-AF65-F5344CB8AC3E}">
        <p14:creationId xmlns:p14="http://schemas.microsoft.com/office/powerpoint/2010/main" val="289822036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 calcmode="lin" valueType="num">
                                      <p:cBhvr additive="base">
                                        <p:cTn id="15"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8D141-8636-C3CB-4195-5FCEEF2A8253}"/>
              </a:ext>
            </a:extLst>
          </p:cNvPr>
          <p:cNvSpPr>
            <a:spLocks noGrp="1"/>
          </p:cNvSpPr>
          <p:nvPr>
            <p:ph type="title"/>
          </p:nvPr>
        </p:nvSpPr>
        <p:spPr>
          <a:xfrm>
            <a:off x="677334" y="609600"/>
            <a:ext cx="9025078" cy="1142418"/>
          </a:xfrm>
        </p:spPr>
        <p:txBody>
          <a:bodyPr>
            <a:normAutofit fontScale="90000"/>
          </a:bodyPr>
          <a:lstStyle/>
          <a:p>
            <a:r>
              <a:rPr lang="en-US" sz="3600" b="1" dirty="0">
                <a:solidFill>
                  <a:srgbClr val="0070C0"/>
                </a:solidFill>
                <a:latin typeface="Algerian" panose="04020705040A02060702" pitchFamily="82" charset="0"/>
                <a:cs typeface="Times New Roman" panose="02020603050405020304" pitchFamily="18" charset="0"/>
              </a:rPr>
              <a:t>IAM(</a:t>
            </a:r>
            <a:r>
              <a:rPr lang="en-US" sz="3600" b="1" i="0" dirty="0">
                <a:solidFill>
                  <a:srgbClr val="0070C0"/>
                </a:solidFill>
                <a:effectLst/>
                <a:latin typeface="Algerian" panose="04020705040A02060702" pitchFamily="82" charset="0"/>
                <a:cs typeface="Times New Roman" panose="02020603050405020304" pitchFamily="18" charset="0"/>
              </a:rPr>
              <a:t>IDENTITY AND ACCESS MANAGEMENT)</a:t>
            </a:r>
            <a:br>
              <a:rPr lang="en-US" sz="3600" b="1" i="0" dirty="0">
                <a:solidFill>
                  <a:srgbClr val="0070C0"/>
                </a:solidFill>
                <a:effectLst/>
                <a:latin typeface="Algerian" panose="04020705040A02060702" pitchFamily="82" charset="0"/>
                <a:cs typeface="Times New Roman" panose="02020603050405020304" pitchFamily="18" charset="0"/>
              </a:rPr>
            </a:br>
            <a:r>
              <a:rPr lang="en-US" sz="2200" dirty="0">
                <a:solidFill>
                  <a:schemeClr val="tx1"/>
                </a:solidFill>
                <a:latin typeface="Times New Roman" panose="02020603050405020304" pitchFamily="18" charset="0"/>
                <a:cs typeface="Times New Roman" panose="02020603050405020304" pitchFamily="18" charset="0"/>
              </a:rPr>
              <a:t>IAM</a:t>
            </a:r>
            <a:r>
              <a:rPr lang="en-US" sz="2200" dirty="0">
                <a:solidFill>
                  <a:schemeClr val="tx1"/>
                </a:solidFill>
                <a:latin typeface="Algerian" panose="04020705040A02060702" pitchFamily="82" charset="0"/>
                <a:cs typeface="Times New Roman" panose="02020603050405020304" pitchFamily="18" charset="0"/>
              </a:rPr>
              <a:t> </a:t>
            </a:r>
            <a:r>
              <a:rPr lang="en-US" sz="2200" dirty="0">
                <a:solidFill>
                  <a:schemeClr val="tx1"/>
                </a:solidFill>
                <a:latin typeface="Times New Roman" panose="02020603050405020304" pitchFamily="18" charset="0"/>
                <a:cs typeface="Times New Roman" panose="02020603050405020304" pitchFamily="18" charset="0"/>
              </a:rPr>
              <a:t>in AWS is a service that helps you manage access to AWS resources securely.</a:t>
            </a:r>
            <a:br>
              <a:rPr lang="en-US" sz="2200" b="0" i="0" dirty="0">
                <a:solidFill>
                  <a:schemeClr val="tx1"/>
                </a:solidFill>
                <a:effectLst/>
                <a:latin typeface="Times New Roman" panose="02020603050405020304" pitchFamily="18" charset="0"/>
                <a:cs typeface="Times New Roman" panose="02020603050405020304" pitchFamily="18" charset="0"/>
              </a:rPr>
            </a:br>
            <a:br>
              <a:rPr lang="en-US" sz="3600" b="0" i="0" dirty="0">
                <a:solidFill>
                  <a:srgbClr val="0070C0"/>
                </a:solidFill>
                <a:effectLst/>
                <a:latin typeface="Algerian" panose="04020705040A02060702" pitchFamily="82" charset="0"/>
                <a:cs typeface="Times New Roman" panose="02020603050405020304" pitchFamily="18" charset="0"/>
              </a:rPr>
            </a:br>
            <a:endParaRPr lang="en-US" dirty="0">
              <a:solidFill>
                <a:srgbClr val="0070C0"/>
              </a:solidFill>
              <a:latin typeface="Algerian" panose="04020705040A02060702" pitchFamily="82" charset="0"/>
            </a:endParaRPr>
          </a:p>
        </p:txBody>
      </p:sp>
      <p:sp>
        <p:nvSpPr>
          <p:cNvPr id="5" name="TextBox 4">
            <a:extLst>
              <a:ext uri="{FF2B5EF4-FFF2-40B4-BE49-F238E27FC236}">
                <a16:creationId xmlns:a16="http://schemas.microsoft.com/office/drawing/2014/main" id="{D8C4A69C-1970-C183-21D8-F86D5C031D12}"/>
              </a:ext>
            </a:extLst>
          </p:cNvPr>
          <p:cNvSpPr txBox="1"/>
          <p:nvPr/>
        </p:nvSpPr>
        <p:spPr>
          <a:xfrm>
            <a:off x="677334" y="1521673"/>
            <a:ext cx="9025078" cy="4012893"/>
          </a:xfrm>
          <a:prstGeom prst="rect">
            <a:avLst/>
          </a:prstGeom>
          <a:noFill/>
        </p:spPr>
        <p:txBody>
          <a:bodyPr wrap="square" rtlCol="0">
            <a:spAutoFit/>
          </a:bodyPr>
          <a:lstStyle/>
          <a:p>
            <a:pPr>
              <a:lnSpc>
                <a:spcPct val="150000"/>
              </a:lnSpc>
            </a:pPr>
            <a:r>
              <a:rPr lang="en-US" sz="2800" b="1" dirty="0">
                <a:solidFill>
                  <a:srgbClr val="7030A0"/>
                </a:solidFill>
                <a:latin typeface="Algerian" panose="04020705040A02060702" pitchFamily="82" charset="0"/>
                <a:cs typeface="Times New Roman" panose="02020603050405020304" pitchFamily="18" charset="0"/>
              </a:rPr>
              <a:t>KEY FEATURES </a:t>
            </a:r>
            <a:r>
              <a:rPr lang="en-US" sz="2800" dirty="0">
                <a:solidFill>
                  <a:srgbClr val="7030A0"/>
                </a:solidFill>
                <a:latin typeface="Times New Roman" panose="02020603050405020304" pitchFamily="18" charset="0"/>
                <a:cs typeface="Times New Roman" panose="02020603050405020304" pitchFamily="18" charset="0"/>
              </a:rPr>
              <a:t>:</a:t>
            </a:r>
          </a:p>
          <a:p>
            <a:pPr marL="285750" indent="-285750">
              <a:lnSpc>
                <a:spcPct val="150000"/>
              </a:lnSpc>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USERS</a:t>
            </a:r>
            <a:r>
              <a:rPr lang="en-US" dirty="0">
                <a:latin typeface="Times New Roman" panose="02020603050405020304" pitchFamily="18" charset="0"/>
                <a:cs typeface="Times New Roman" panose="02020603050405020304" pitchFamily="18" charset="0"/>
              </a:rPr>
              <a:t>: Represent individual identities with specific permissions. </a:t>
            </a:r>
          </a:p>
          <a:p>
            <a:pPr marL="285750" indent="-285750">
              <a:lnSpc>
                <a:spcPct val="150000"/>
              </a:lnSpc>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GROUPS:</a:t>
            </a:r>
            <a:r>
              <a:rPr lang="en-US" dirty="0">
                <a:latin typeface="Times New Roman" panose="02020603050405020304" pitchFamily="18" charset="0"/>
                <a:cs typeface="Times New Roman" panose="02020603050405020304" pitchFamily="18" charset="0"/>
              </a:rPr>
              <a:t>A collection of users that share similar permissions</a:t>
            </a:r>
          </a:p>
          <a:p>
            <a:pPr marL="285750" indent="-285750">
              <a:lnSpc>
                <a:spcPct val="150000"/>
              </a:lnSpc>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ROLES</a:t>
            </a:r>
            <a:r>
              <a:rPr lang="en-US" dirty="0">
                <a:latin typeface="Times New Roman" panose="02020603050405020304" pitchFamily="18" charset="0"/>
                <a:cs typeface="Times New Roman" panose="02020603050405020304" pitchFamily="18" charset="0"/>
              </a:rPr>
              <a:t>: IAM roles are used to delegate access to users, applications, or services that don't normally have access to AWS resources.</a:t>
            </a:r>
          </a:p>
          <a:p>
            <a:pPr marL="285750" indent="-285750">
              <a:lnSpc>
                <a:spcPct val="150000"/>
              </a:lnSpc>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POLICIES</a:t>
            </a:r>
            <a:r>
              <a:rPr lang="en-US" dirty="0">
                <a:latin typeface="Times New Roman" panose="02020603050405020304" pitchFamily="18" charset="0"/>
                <a:cs typeface="Times New Roman" panose="02020603050405020304" pitchFamily="18" charset="0"/>
              </a:rPr>
              <a:t> : Some permissions and are attached to users, groups, or roles.</a:t>
            </a:r>
          </a:p>
          <a:p>
            <a:pPr marL="285750" indent="-285750">
              <a:lnSpc>
                <a:spcPct val="150000"/>
              </a:lnSpc>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MFA:</a:t>
            </a:r>
            <a:r>
              <a:rPr lang="en-US" dirty="0">
                <a:latin typeface="Times New Roman" panose="02020603050405020304" pitchFamily="18" charset="0"/>
                <a:cs typeface="Times New Roman" panose="02020603050405020304" pitchFamily="18" charset="0"/>
              </a:rPr>
              <a:t> Enhances security by requiring users to provide additional authentication methods beyond just passwords.</a:t>
            </a:r>
          </a:p>
          <a:p>
            <a:pPr>
              <a:lnSpc>
                <a:spcPct val="150000"/>
              </a:lnSpc>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329279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6FEA246-3AD8-FA18-2F00-9B9839A6BB3E}"/>
              </a:ext>
            </a:extLst>
          </p:cNvPr>
          <p:cNvSpPr txBox="1"/>
          <p:nvPr/>
        </p:nvSpPr>
        <p:spPr>
          <a:xfrm>
            <a:off x="540327" y="297873"/>
            <a:ext cx="10743899" cy="584775"/>
          </a:xfrm>
          <a:prstGeom prst="rect">
            <a:avLst/>
          </a:prstGeom>
          <a:noFill/>
        </p:spPr>
        <p:txBody>
          <a:bodyPr wrap="square" rtlCol="0">
            <a:spAutoFit/>
          </a:bodyPr>
          <a:lstStyle/>
          <a:p>
            <a:r>
              <a:rPr lang="en-US" sz="3200" b="1" dirty="0">
                <a:solidFill>
                  <a:srgbClr val="0070C0"/>
                </a:solidFill>
                <a:latin typeface="Algerian" panose="04020705040A02060702" pitchFamily="82" charset="0"/>
              </a:rPr>
              <a:t>CREATING LOAD BALANCER</a:t>
            </a:r>
          </a:p>
        </p:txBody>
      </p:sp>
      <p:sp>
        <p:nvSpPr>
          <p:cNvPr id="6" name="TextBox 5">
            <a:extLst>
              <a:ext uri="{FF2B5EF4-FFF2-40B4-BE49-F238E27FC236}">
                <a16:creationId xmlns:a16="http://schemas.microsoft.com/office/drawing/2014/main" id="{1A095473-6A4C-1685-345B-F0143B416D87}"/>
              </a:ext>
            </a:extLst>
          </p:cNvPr>
          <p:cNvSpPr txBox="1"/>
          <p:nvPr/>
        </p:nvSpPr>
        <p:spPr>
          <a:xfrm>
            <a:off x="715616" y="1001864"/>
            <a:ext cx="9271221" cy="5109860"/>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2200" kern="100" dirty="0">
                <a:latin typeface="Times New Roman" panose="02020603050405020304" pitchFamily="18" charset="0"/>
                <a:ea typeface="Aptos" panose="020B0004020202020204" pitchFamily="34" charset="0"/>
                <a:cs typeface="Times New Roman" panose="02020603050405020304" pitchFamily="18" charset="0"/>
              </a:rPr>
              <a:t>Before creating load balancer we have create two ec2 instances and target group </a:t>
            </a:r>
          </a:p>
          <a:p>
            <a:pPr marL="285750" indent="-285750">
              <a:lnSpc>
                <a:spcPct val="150000"/>
              </a:lnSpc>
              <a:buFont typeface="Wingdings" panose="05000000000000000000" pitchFamily="2" charset="2"/>
              <a:buChar char="q"/>
            </a:pPr>
            <a:r>
              <a:rPr lang="en-US" sz="2200" kern="100" dirty="0">
                <a:effectLst/>
                <a:latin typeface="Times New Roman" panose="02020603050405020304" pitchFamily="18" charset="0"/>
                <a:ea typeface="Aptos" panose="020B0004020202020204" pitchFamily="34" charset="0"/>
                <a:cs typeface="Times New Roman" panose="02020603050405020304" pitchFamily="18" charset="0"/>
              </a:rPr>
              <a:t>Launch Two EC2 Instances</a:t>
            </a:r>
          </a:p>
          <a:p>
            <a:pPr marL="285750" indent="-285750">
              <a:lnSpc>
                <a:spcPct val="150000"/>
              </a:lnSpc>
              <a:buFont typeface="Wingdings" panose="05000000000000000000" pitchFamily="2" charset="2"/>
              <a:buChar char="q"/>
            </a:pPr>
            <a:r>
              <a:rPr lang="en-US" sz="2200" kern="100" dirty="0">
                <a:effectLst/>
                <a:latin typeface="Times New Roman" panose="02020603050405020304" pitchFamily="18" charset="0"/>
                <a:ea typeface="Aptos" panose="020B0004020202020204" pitchFamily="34" charset="0"/>
                <a:cs typeface="Times New Roman" panose="02020603050405020304" pitchFamily="18" charset="0"/>
              </a:rPr>
              <a:t>After launching instances install httpd and git and clone the two application each one having one application.</a:t>
            </a:r>
          </a:p>
          <a:p>
            <a:pPr marL="285750" indent="-285750">
              <a:lnSpc>
                <a:spcPct val="150000"/>
              </a:lnSpc>
              <a:buFont typeface="Wingdings" panose="05000000000000000000" pitchFamily="2" charset="2"/>
              <a:buChar char="q"/>
            </a:pPr>
            <a:r>
              <a:rPr lang="en-US" sz="2200" kern="100" dirty="0">
                <a:effectLst/>
                <a:latin typeface="Times New Roman" panose="02020603050405020304" pitchFamily="18" charset="0"/>
                <a:ea typeface="Aptos" panose="020B0004020202020204" pitchFamily="34" charset="0"/>
                <a:cs typeface="Times New Roman" panose="02020603050405020304" pitchFamily="18" charset="0"/>
              </a:rPr>
              <a:t>The two servers are hosted successfully.</a:t>
            </a:r>
          </a:p>
          <a:p>
            <a:pPr marL="285750" indent="-285750">
              <a:lnSpc>
                <a:spcPct val="150000"/>
              </a:lnSpc>
              <a:buFont typeface="Wingdings" panose="05000000000000000000" pitchFamily="2" charset="2"/>
              <a:buChar char="q"/>
            </a:pPr>
            <a:r>
              <a:rPr lang="en-US" sz="2200" kern="100" dirty="0">
                <a:latin typeface="Times New Roman" panose="02020603050405020304" pitchFamily="18" charset="0"/>
                <a:ea typeface="Aptos" panose="020B0004020202020204" pitchFamily="34" charset="0"/>
                <a:cs typeface="Times New Roman" panose="02020603050405020304" pitchFamily="18" charset="0"/>
              </a:rPr>
              <a:t>Now we have creating Target Group</a:t>
            </a:r>
          </a:p>
          <a:p>
            <a:pPr marL="285750" indent="-285750">
              <a:lnSpc>
                <a:spcPct val="150000"/>
              </a:lnSpc>
              <a:buFont typeface="Wingdings" panose="05000000000000000000" pitchFamily="2" charset="2"/>
              <a:buChar char="q"/>
            </a:pPr>
            <a:r>
              <a:rPr lang="en-US" sz="2200" kern="100" dirty="0">
                <a:latin typeface="Times New Roman" panose="02020603050405020304" pitchFamily="18" charset="0"/>
                <a:ea typeface="Aptos" panose="020B0004020202020204" pitchFamily="34" charset="0"/>
                <a:cs typeface="Times New Roman" panose="02020603050405020304" pitchFamily="18" charset="0"/>
              </a:rPr>
              <a:t>Navigate EC2 and under load balancing click target group</a:t>
            </a:r>
          </a:p>
          <a:p>
            <a:pPr marL="285750" indent="-285750">
              <a:lnSpc>
                <a:spcPct val="150000"/>
              </a:lnSpc>
              <a:buFont typeface="Wingdings" panose="05000000000000000000" pitchFamily="2" charset="2"/>
              <a:buChar char="q"/>
            </a:pPr>
            <a:r>
              <a:rPr lang="en-US" sz="2200" kern="100" dirty="0">
                <a:effectLst/>
                <a:latin typeface="Times New Roman" panose="02020603050405020304" pitchFamily="18" charset="0"/>
                <a:ea typeface="Aptos" panose="020B0004020202020204" pitchFamily="34" charset="0"/>
                <a:cs typeface="Times New Roman" panose="02020603050405020304" pitchFamily="18" charset="0"/>
              </a:rPr>
              <a:t>Now click create target group choose instances</a:t>
            </a:r>
          </a:p>
          <a:p>
            <a:pPr marL="285750" indent="-285750">
              <a:lnSpc>
                <a:spcPct val="150000"/>
              </a:lnSpc>
              <a:buFont typeface="Wingdings" panose="05000000000000000000" pitchFamily="2" charset="2"/>
              <a:buChar char="q"/>
            </a:pPr>
            <a:r>
              <a:rPr lang="en-US" sz="2200" kern="100" dirty="0">
                <a:latin typeface="Times New Roman" panose="02020603050405020304" pitchFamily="18" charset="0"/>
                <a:ea typeface="Aptos" panose="020B0004020202020204" pitchFamily="34" charset="0"/>
                <a:cs typeface="Times New Roman" panose="02020603050405020304" pitchFamily="18" charset="0"/>
              </a:rPr>
              <a:t>Now choose the </a:t>
            </a:r>
            <a:r>
              <a:rPr lang="en-US" sz="2200" kern="100" dirty="0" err="1">
                <a:latin typeface="Times New Roman" panose="02020603050405020304" pitchFamily="18" charset="0"/>
                <a:ea typeface="Aptos" panose="020B0004020202020204" pitchFamily="34" charset="0"/>
                <a:cs typeface="Times New Roman" panose="02020603050405020304" pitchFamily="18" charset="0"/>
              </a:rPr>
              <a:t>the</a:t>
            </a:r>
            <a:r>
              <a:rPr lang="en-US" sz="2200" kern="100" dirty="0">
                <a:latin typeface="Times New Roman" panose="02020603050405020304" pitchFamily="18" charset="0"/>
                <a:ea typeface="Aptos" panose="020B0004020202020204" pitchFamily="34" charset="0"/>
                <a:cs typeface="Times New Roman" panose="02020603050405020304" pitchFamily="18" charset="0"/>
              </a:rPr>
              <a:t> above created two instances and click create target group</a:t>
            </a:r>
            <a:endParaRPr lang="en-US" sz="2200" kern="100" dirty="0">
              <a:effectLst/>
              <a:latin typeface="Times New Roman" panose="02020603050405020304" pitchFamily="18"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45897197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500"/>
                                        <p:tgtEl>
                                          <p:spTgt spid="6">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500"/>
                                        <p:tgtEl>
                                          <p:spTgt spid="6">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500"/>
                                        <p:tgtEl>
                                          <p:spTgt spid="6">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500"/>
                                        <p:tgtEl>
                                          <p:spTgt spid="6">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6">
                                            <p:txEl>
                                              <p:pRg st="7" end="7"/>
                                            </p:txEl>
                                          </p:spTgt>
                                        </p:tgtEl>
                                        <p:attrNameLst>
                                          <p:attrName>style.visibility</p:attrName>
                                        </p:attrNameLst>
                                      </p:cBhvr>
                                      <p:to>
                                        <p:strVal val="visible"/>
                                      </p:to>
                                    </p:set>
                                    <p:animEffect transition="in" filter="fade">
                                      <p:cBhvr>
                                        <p:cTn id="28"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4D655E-A751-9136-CB1C-B4C287A5ACB9}"/>
              </a:ext>
            </a:extLst>
          </p:cNvPr>
          <p:cNvSpPr txBox="1"/>
          <p:nvPr/>
        </p:nvSpPr>
        <p:spPr>
          <a:xfrm>
            <a:off x="389614" y="294198"/>
            <a:ext cx="10169718" cy="3797450"/>
          </a:xfrm>
          <a:prstGeom prst="rect">
            <a:avLst/>
          </a:prstGeom>
          <a:noFill/>
        </p:spPr>
        <p:txBody>
          <a:bodyPr wrap="square" rtlCol="0">
            <a:spAutoFit/>
          </a:bodyPr>
          <a:lstStyle/>
          <a:p>
            <a:r>
              <a:rPr lang="en-US" sz="2800" b="1" dirty="0">
                <a:solidFill>
                  <a:srgbClr val="0070C0"/>
                </a:solidFill>
                <a:latin typeface="Algerian" panose="04020705040A02060702" pitchFamily="82" charset="0"/>
              </a:rPr>
              <a:t>NOW I AM CREATING LOAD BALANCER </a:t>
            </a: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Set the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Auto Scaling Group name</a:t>
            </a:r>
            <a:r>
              <a:rPr lang="en-US" sz="1800" dirty="0">
                <a:effectLst/>
                <a:latin typeface="Times New Roman" panose="02020603050405020304" pitchFamily="18" charset="0"/>
                <a:ea typeface="Aptos" panose="020B0004020202020204" pitchFamily="34" charset="0"/>
                <a:cs typeface="Times New Roman" panose="02020603050405020304" pitchFamily="18" charset="0"/>
              </a:rPr>
              <a:t> and choose a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VPC</a:t>
            </a:r>
            <a:r>
              <a:rPr lang="en-US" sz="1800" dirty="0">
                <a:effectLst/>
                <a:latin typeface="Times New Roman" panose="02020603050405020304" pitchFamily="18" charset="0"/>
                <a:ea typeface="Aptos" panose="020B0004020202020204" pitchFamily="34" charset="0"/>
                <a:cs typeface="Times New Roman" panose="02020603050405020304" pitchFamily="18" charset="0"/>
              </a:rPr>
              <a:t> and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Subnets</a:t>
            </a:r>
            <a:r>
              <a:rPr lang="en-US" sz="1800" dirty="0">
                <a:effectLst/>
                <a:latin typeface="Times New Roman" panose="02020603050405020304" pitchFamily="18" charset="0"/>
                <a:ea typeface="Aptos" panose="020B0004020202020204" pitchFamily="34" charset="0"/>
                <a:cs typeface="Times New Roman" panose="02020603050405020304" pitchFamily="18" charset="0"/>
              </a:rPr>
              <a:t> where the instances should launch</a:t>
            </a:r>
            <a:endParaRPr lang="en-US" sz="1800" b="1" dirty="0">
              <a:solidFill>
                <a:srgbClr val="0070C0"/>
              </a:solidFill>
              <a:effectLst/>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Configure the </a:t>
            </a: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Desired Capacity</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Min Capacity</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1</a:t>
            </a:r>
            <a:endParaRPr lang="en-US" sz="18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Max Capacity</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2</a:t>
            </a:r>
            <a:endParaRPr lang="en-US" sz="18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Review and click </a:t>
            </a:r>
            <a:r>
              <a:rPr lang="en-US" sz="1800" b="1" dirty="0">
                <a:effectLst/>
                <a:latin typeface="Times New Roman" panose="02020603050405020304" pitchFamily="18" charset="0"/>
                <a:ea typeface="Aptos" panose="020B0004020202020204" pitchFamily="34" charset="0"/>
                <a:cs typeface="Times New Roman" panose="02020603050405020304" pitchFamily="18" charset="0"/>
              </a:rPr>
              <a:t>Create Auto Scaling group</a:t>
            </a:r>
            <a:endParaRPr lang="en-US" b="1" dirty="0">
              <a:solidFill>
                <a:srgbClr val="0070C0"/>
              </a:solidFill>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Now</a:t>
            </a:r>
            <a:r>
              <a:rPr lang="en-US" dirty="0">
                <a:solidFill>
                  <a:srgbClr val="0070C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check the instances it will  be automatically created </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Change Max Capacity and Verify Instance Launching</a:t>
            </a: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cs typeface="Times New Roman" panose="02020603050405020304" pitchFamily="18" charset="0"/>
              </a:rPr>
              <a:t>AWS will launch new instances to meet the updated capacity</a:t>
            </a:r>
            <a:endParaRPr lang="en-US" dirty="0">
              <a:latin typeface="Times New Roman" panose="02020603050405020304" pitchFamily="18" charset="0"/>
              <a:cs typeface="Times New Roman" panose="02020603050405020304" pitchFamily="18" charset="0"/>
            </a:endParaRPr>
          </a:p>
        </p:txBody>
      </p:sp>
      <p:pic>
        <p:nvPicPr>
          <p:cNvPr id="5" name="Picture 4" descr="A screenshot of a computer&#10;&#10;Description automatically generated">
            <a:extLst>
              <a:ext uri="{FF2B5EF4-FFF2-40B4-BE49-F238E27FC236}">
                <a16:creationId xmlns:a16="http://schemas.microsoft.com/office/drawing/2014/main" id="{8D054143-943D-B49F-F6A0-4F82E43A55BE}"/>
              </a:ext>
            </a:extLst>
          </p:cNvPr>
          <p:cNvPicPr>
            <a:picLocks noChangeAspect="1"/>
          </p:cNvPicPr>
          <p:nvPr/>
        </p:nvPicPr>
        <p:blipFill>
          <a:blip r:embed="rId2"/>
          <a:stretch>
            <a:fillRect/>
          </a:stretch>
        </p:blipFill>
        <p:spPr>
          <a:xfrm>
            <a:off x="6441950" y="3313237"/>
            <a:ext cx="5683789" cy="3250565"/>
          </a:xfrm>
          <a:prstGeom prst="rect">
            <a:avLst/>
          </a:prstGeom>
        </p:spPr>
      </p:pic>
    </p:spTree>
    <p:extLst>
      <p:ext uri="{BB962C8B-B14F-4D97-AF65-F5344CB8AC3E}">
        <p14:creationId xmlns:p14="http://schemas.microsoft.com/office/powerpoint/2010/main" val="111613633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animEffect transition="in" filter="fade">
                                      <p:cBhvr>
                                        <p:cTn id="25" dur="500"/>
                                        <p:tgtEl>
                                          <p:spTgt spid="4">
                                            <p:txEl>
                                              <p:pRg st="7" end="7"/>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8" end="8"/>
                                            </p:txEl>
                                          </p:spTgt>
                                        </p:tgtEl>
                                        <p:attrNameLst>
                                          <p:attrName>style.visibility</p:attrName>
                                        </p:attrNameLst>
                                      </p:cBhvr>
                                      <p:to>
                                        <p:strVal val="visible"/>
                                      </p:to>
                                    </p:set>
                                    <p:animEffect transition="in" filter="fade">
                                      <p:cBhvr>
                                        <p:cTn id="28" dur="500"/>
                                        <p:tgtEl>
                                          <p:spTgt spid="4">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anim calcmode="lin" valueType="num">
                                      <p:cBhvr additive="base">
                                        <p:cTn id="33" dur="500" fill="hold"/>
                                        <p:tgtEl>
                                          <p:spTgt spid="5"/>
                                        </p:tgtEl>
                                        <p:attrNameLst>
                                          <p:attrName>ppt_x</p:attrName>
                                        </p:attrNameLst>
                                      </p:cBhvr>
                                      <p:tavLst>
                                        <p:tav tm="0">
                                          <p:val>
                                            <p:strVal val="#ppt_x"/>
                                          </p:val>
                                        </p:tav>
                                        <p:tav tm="100000">
                                          <p:val>
                                            <p:strVal val="#ppt_x"/>
                                          </p:val>
                                        </p:tav>
                                      </p:tavLst>
                                    </p:anim>
                                    <p:anim calcmode="lin" valueType="num">
                                      <p:cBhvr additive="base">
                                        <p:cTn id="3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981B650-6245-3E51-FD42-AC0E1AE49995}"/>
              </a:ext>
            </a:extLst>
          </p:cNvPr>
          <p:cNvSpPr txBox="1"/>
          <p:nvPr/>
        </p:nvSpPr>
        <p:spPr>
          <a:xfrm>
            <a:off x="620202" y="286247"/>
            <a:ext cx="9517711" cy="1508105"/>
          </a:xfrm>
          <a:prstGeom prst="rect">
            <a:avLst/>
          </a:prstGeom>
          <a:noFill/>
        </p:spPr>
        <p:txBody>
          <a:bodyPr wrap="square" rtlCol="0">
            <a:spAutoFit/>
          </a:bodyPr>
          <a:lstStyle/>
          <a:p>
            <a:r>
              <a:rPr lang="en-US" sz="3200" b="1" dirty="0">
                <a:solidFill>
                  <a:srgbClr val="7030A0"/>
                </a:solidFill>
                <a:effectLst/>
                <a:latin typeface="Algerian" panose="04020705040A02060702" pitchFamily="82" charset="0"/>
                <a:ea typeface="Aptos" panose="020B0004020202020204" pitchFamily="34" charset="0"/>
              </a:rPr>
              <a:t>LAB – 10 -  Provision an RDS Instance (MySQL)</a:t>
            </a:r>
          </a:p>
          <a:p>
            <a:r>
              <a:rPr lang="en-US" sz="2000" b="1" dirty="0">
                <a:latin typeface="Times New Roman" panose="02020603050405020304" pitchFamily="18" charset="0"/>
                <a:cs typeface="Times New Roman" panose="02020603050405020304" pitchFamily="18" charset="0"/>
              </a:rPr>
              <a:t>RDS (Relational Database Service) instance</a:t>
            </a:r>
            <a:r>
              <a:rPr lang="en-US" sz="2000" dirty="0">
                <a:latin typeface="Times New Roman" panose="02020603050405020304" pitchFamily="18" charset="0"/>
                <a:cs typeface="Times New Roman" panose="02020603050405020304" pitchFamily="18" charset="0"/>
              </a:rPr>
              <a:t> with MySQL in AWS involves several steps. AWS RDS simplifies database management, making it easier to handle database operations like provisioning, scaling, backup, and monitoring.</a:t>
            </a:r>
          </a:p>
        </p:txBody>
      </p:sp>
      <p:sp>
        <p:nvSpPr>
          <p:cNvPr id="5" name="TextBox 4">
            <a:extLst>
              <a:ext uri="{FF2B5EF4-FFF2-40B4-BE49-F238E27FC236}">
                <a16:creationId xmlns:a16="http://schemas.microsoft.com/office/drawing/2014/main" id="{AB7CFEED-04BE-97AD-9E18-46A3061CE0F9}"/>
              </a:ext>
            </a:extLst>
          </p:cNvPr>
          <p:cNvSpPr txBox="1"/>
          <p:nvPr/>
        </p:nvSpPr>
        <p:spPr>
          <a:xfrm>
            <a:off x="620203" y="1940118"/>
            <a:ext cx="5475798" cy="3181897"/>
          </a:xfrm>
          <a:prstGeom prst="rect">
            <a:avLst/>
          </a:prstGeom>
          <a:noFill/>
        </p:spPr>
        <p:txBody>
          <a:bodyPr wrap="square" rtlCol="0">
            <a:spAutoFit/>
          </a:bodyPr>
          <a:lstStyle/>
          <a:p>
            <a:pPr>
              <a:lnSpc>
                <a:spcPct val="150000"/>
              </a:lnSpc>
            </a:pPr>
            <a:r>
              <a:rPr lang="en-US" sz="2800" b="1" dirty="0">
                <a:solidFill>
                  <a:srgbClr val="0070C0"/>
                </a:solidFill>
                <a:latin typeface="Algerian" panose="04020705040A02060702" pitchFamily="82" charset="0"/>
              </a:rPr>
              <a:t>CREATING RDS:</a:t>
            </a: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Choose </a:t>
            </a:r>
            <a:r>
              <a:rPr lang="en-US" sz="1800" b="1" dirty="0">
                <a:effectLst/>
                <a:latin typeface="Times New Roman" panose="02020603050405020304" pitchFamily="18" charset="0"/>
                <a:ea typeface="Aptos" panose="020B0004020202020204" pitchFamily="34" charset="0"/>
              </a:rPr>
              <a:t>standard create</a:t>
            </a:r>
            <a:r>
              <a:rPr lang="en-US" sz="1800" dirty="0">
                <a:effectLst/>
                <a:latin typeface="Times New Roman" panose="02020603050405020304" pitchFamily="18" charset="0"/>
                <a:ea typeface="Aptos" panose="020B0004020202020204" pitchFamily="34" charset="0"/>
              </a:rPr>
              <a:t> and </a:t>
            </a:r>
            <a:r>
              <a:rPr lang="en-US" sz="1800" b="1" dirty="0">
                <a:effectLst/>
                <a:latin typeface="Times New Roman" panose="02020603050405020304" pitchFamily="18" charset="0"/>
                <a:ea typeface="Aptos" panose="020B0004020202020204" pitchFamily="34" charset="0"/>
              </a:rPr>
              <a:t>MySQL.</a:t>
            </a:r>
          </a:p>
          <a:p>
            <a:pPr marL="285750" indent="-285750">
              <a:lnSpc>
                <a:spcPct val="150000"/>
              </a:lnSpc>
              <a:buFont typeface="Wingdings" panose="05000000000000000000" pitchFamily="2" charset="2"/>
              <a:buChar char="q"/>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Configure instance size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db.t3.micro</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Choose VPC and subnets</a:t>
            </a:r>
          </a:p>
          <a:p>
            <a:pPr marL="285750" indent="-285750">
              <a:lnSpc>
                <a:spcPct val="150000"/>
              </a:lnSpc>
              <a:buFont typeface="Wingdings" panose="05000000000000000000" pitchFamily="2" charset="2"/>
              <a:buChar char="q"/>
            </a:pPr>
            <a:r>
              <a:rPr lang="en-US" dirty="0">
                <a:latin typeface="Times New Roman" panose="02020603050405020304" pitchFamily="18" charset="0"/>
              </a:rPr>
              <a:t>Choose security groups. In security group we have enable port number </a:t>
            </a:r>
            <a:r>
              <a:rPr lang="en-US" b="1" dirty="0">
                <a:latin typeface="Times New Roman" panose="02020603050405020304" pitchFamily="18" charset="0"/>
              </a:rPr>
              <a:t>3306 in inbound rules</a:t>
            </a:r>
          </a:p>
          <a:p>
            <a:pPr marL="285750" indent="-285750">
              <a:lnSpc>
                <a:spcPct val="150000"/>
              </a:lnSpc>
              <a:buFont typeface="Wingdings" panose="05000000000000000000" pitchFamily="2" charset="2"/>
              <a:buChar char="q"/>
            </a:pPr>
            <a:r>
              <a:rPr lang="en-US" sz="1800" dirty="0">
                <a:effectLst/>
                <a:latin typeface="Times New Roman" panose="02020603050405020304" pitchFamily="18" charset="0"/>
                <a:ea typeface="Aptos" panose="020B0004020202020204" pitchFamily="34" charset="0"/>
              </a:rPr>
              <a:t>Database Created Successfully</a:t>
            </a:r>
            <a:endParaRPr lang="en-US" dirty="0">
              <a:latin typeface="Times New Roman" panose="02020603050405020304" pitchFamily="18" charset="0"/>
              <a:ea typeface="Aptos" panose="020B0004020202020204" pitchFamily="34" charset="0"/>
            </a:endParaRPr>
          </a:p>
        </p:txBody>
      </p:sp>
      <p:pic>
        <p:nvPicPr>
          <p:cNvPr id="6" name="Picture 5" descr="A screenshot of a computer&#10;&#10;Description automatically generated">
            <a:extLst>
              <a:ext uri="{FF2B5EF4-FFF2-40B4-BE49-F238E27FC236}">
                <a16:creationId xmlns:a16="http://schemas.microsoft.com/office/drawing/2014/main" id="{FECA23E0-C06D-C8E0-2738-8033E2D8038B}"/>
              </a:ext>
            </a:extLst>
          </p:cNvPr>
          <p:cNvPicPr>
            <a:picLocks noChangeAspect="1"/>
          </p:cNvPicPr>
          <p:nvPr/>
        </p:nvPicPr>
        <p:blipFill>
          <a:blip r:embed="rId2"/>
          <a:stretch>
            <a:fillRect/>
          </a:stretch>
        </p:blipFill>
        <p:spPr>
          <a:xfrm>
            <a:off x="5852160" y="2926853"/>
            <a:ext cx="6258932" cy="3644900"/>
          </a:xfrm>
          <a:prstGeom prst="rect">
            <a:avLst/>
          </a:prstGeom>
        </p:spPr>
      </p:pic>
    </p:spTree>
    <p:extLst>
      <p:ext uri="{BB962C8B-B14F-4D97-AF65-F5344CB8AC3E}">
        <p14:creationId xmlns:p14="http://schemas.microsoft.com/office/powerpoint/2010/main" val="286181037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500"/>
                                        <p:tgtEl>
                                          <p:spTgt spid="5">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fade">
                                      <p:cBhvr>
                                        <p:cTn id="22" dur="500"/>
                                        <p:tgtEl>
                                          <p:spTgt spid="5">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fill="hold"/>
                                        <p:tgtEl>
                                          <p:spTgt spid="6"/>
                                        </p:tgtEl>
                                        <p:attrNameLst>
                                          <p:attrName>ppt_x</p:attrName>
                                        </p:attrNameLst>
                                      </p:cBhvr>
                                      <p:tavLst>
                                        <p:tav tm="0">
                                          <p:val>
                                            <p:strVal val="#ppt_x"/>
                                          </p:val>
                                        </p:tav>
                                        <p:tav tm="100000">
                                          <p:val>
                                            <p:strVal val="#ppt_x"/>
                                          </p:val>
                                        </p:tav>
                                      </p:tavLst>
                                    </p:anim>
                                    <p:anim calcmode="lin" valueType="num">
                                      <p:cBhvr additive="base">
                                        <p:cTn id="2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9C9FD0-E7BF-0D10-A3D6-D9A7E293EF3B}"/>
              </a:ext>
            </a:extLst>
          </p:cNvPr>
          <p:cNvSpPr txBox="1"/>
          <p:nvPr/>
        </p:nvSpPr>
        <p:spPr>
          <a:xfrm>
            <a:off x="715617" y="302150"/>
            <a:ext cx="9255319" cy="2951064"/>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Now I have create ec2 instance </a:t>
            </a:r>
          </a:p>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Now connect ec2 instance and </a:t>
            </a:r>
            <a:r>
              <a:rPr lang="en-US" dirty="0" err="1">
                <a:latin typeface="Times New Roman" panose="02020603050405020304" pitchFamily="18" charset="0"/>
                <a:cs typeface="Times New Roman" panose="02020603050405020304" pitchFamily="18" charset="0"/>
              </a:rPr>
              <a:t>rds</a:t>
            </a:r>
            <a:r>
              <a:rPr lang="en-US" dirty="0">
                <a:latin typeface="Times New Roman" panose="02020603050405020304" pitchFamily="18" charset="0"/>
                <a:cs typeface="Times New Roman" panose="02020603050405020304" pitchFamily="18" charset="0"/>
              </a:rPr>
              <a:t> using security group</a:t>
            </a:r>
          </a:p>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Now launch EC2 instance and install MySQL</a:t>
            </a:r>
          </a:p>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Now configure the database using command</a:t>
            </a:r>
          </a:p>
          <a:p>
            <a:pPr marL="285750" indent="-285750">
              <a:lnSpc>
                <a:spcPct val="150000"/>
              </a:lnSpc>
              <a:buFontTx/>
              <a:buChar char="-"/>
            </a:pPr>
            <a:r>
              <a:rPr lang="en-US" dirty="0" err="1">
                <a:latin typeface="Times New Roman" panose="02020603050405020304" pitchFamily="18" charset="0"/>
                <a:cs typeface="Times New Roman" panose="02020603050405020304" pitchFamily="18" charset="0"/>
              </a:rPr>
              <a:t>Mysql</a:t>
            </a:r>
            <a:r>
              <a:rPr lang="en-US" dirty="0">
                <a:latin typeface="Times New Roman" panose="02020603050405020304" pitchFamily="18" charset="0"/>
                <a:cs typeface="Times New Roman" panose="02020603050405020304" pitchFamily="18" charset="0"/>
              </a:rPr>
              <a:t> –t &lt;</a:t>
            </a:r>
            <a:r>
              <a:rPr lang="en-US" dirty="0" err="1">
                <a:latin typeface="Times New Roman" panose="02020603050405020304" pitchFamily="18" charset="0"/>
                <a:cs typeface="Times New Roman" panose="02020603050405020304" pitchFamily="18" charset="0"/>
              </a:rPr>
              <a:t>rds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url</a:t>
            </a:r>
            <a:r>
              <a:rPr lang="en-US" dirty="0">
                <a:latin typeface="Times New Roman" panose="02020603050405020304" pitchFamily="18" charset="0"/>
                <a:cs typeface="Times New Roman" panose="02020603050405020304" pitchFamily="18" charset="0"/>
              </a:rPr>
              <a:t>&gt; -u &lt;username&gt; -</a:t>
            </a:r>
          </a:p>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Now  enter password</a:t>
            </a:r>
          </a:p>
          <a:p>
            <a:pPr marL="285750" indent="-285750">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It will successfully connect MySQL &gt;</a:t>
            </a:r>
          </a:p>
        </p:txBody>
      </p:sp>
      <p:pic>
        <p:nvPicPr>
          <p:cNvPr id="5" name="Picture 4">
            <a:extLst>
              <a:ext uri="{FF2B5EF4-FFF2-40B4-BE49-F238E27FC236}">
                <a16:creationId xmlns:a16="http://schemas.microsoft.com/office/drawing/2014/main" id="{9A70997B-1164-834C-26E0-6431384C3547}"/>
              </a:ext>
            </a:extLst>
          </p:cNvPr>
          <p:cNvPicPr>
            <a:picLocks noChangeAspect="1"/>
          </p:cNvPicPr>
          <p:nvPr/>
        </p:nvPicPr>
        <p:blipFill>
          <a:blip r:embed="rId2"/>
          <a:stretch>
            <a:fillRect/>
          </a:stretch>
        </p:blipFill>
        <p:spPr>
          <a:xfrm>
            <a:off x="4875544" y="3045736"/>
            <a:ext cx="6480175" cy="3644900"/>
          </a:xfrm>
          <a:prstGeom prst="rect">
            <a:avLst/>
          </a:prstGeom>
        </p:spPr>
      </p:pic>
    </p:spTree>
    <p:extLst>
      <p:ext uri="{BB962C8B-B14F-4D97-AF65-F5344CB8AC3E}">
        <p14:creationId xmlns:p14="http://schemas.microsoft.com/office/powerpoint/2010/main" val="36234112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BD3FFF-B472-4D05-B79D-DD21FA4EF659}"/>
              </a:ext>
            </a:extLst>
          </p:cNvPr>
          <p:cNvPicPr>
            <a:picLocks noChangeAspect="1"/>
          </p:cNvPicPr>
          <p:nvPr/>
        </p:nvPicPr>
        <p:blipFill rotWithShape="1">
          <a:blip r:embed="rId2"/>
          <a:srcRect r="3094" b="1"/>
          <a:stretch/>
        </p:blipFill>
        <p:spPr>
          <a:xfrm>
            <a:off x="20" y="1282"/>
            <a:ext cx="12191980" cy="6856718"/>
          </a:xfrm>
          <a:prstGeom prst="rect">
            <a:avLst/>
          </a:prstGeom>
        </p:spPr>
      </p:pic>
    </p:spTree>
    <p:extLst>
      <p:ext uri="{BB962C8B-B14F-4D97-AF65-F5344CB8AC3E}">
        <p14:creationId xmlns:p14="http://schemas.microsoft.com/office/powerpoint/2010/main" val="3448254269"/>
      </p:ext>
    </p:extLst>
  </p:cSld>
  <p:clrMapOvr>
    <a:masterClrMapping/>
  </p:clrMapOvr>
  <p:transition spd="med">
    <p:pull/>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32F3F7-511A-96EE-56CC-A53C1966DB79}"/>
              </a:ext>
            </a:extLst>
          </p:cNvPr>
          <p:cNvSpPr txBox="1"/>
          <p:nvPr/>
        </p:nvSpPr>
        <p:spPr>
          <a:xfrm>
            <a:off x="1558455" y="2242268"/>
            <a:ext cx="8118281" cy="2800767"/>
          </a:xfrm>
          <a:prstGeom prst="rect">
            <a:avLst/>
          </a:prstGeom>
          <a:noFill/>
        </p:spPr>
        <p:txBody>
          <a:bodyPr wrap="square" rtlCol="0">
            <a:spAutoFit/>
          </a:bodyPr>
          <a:lstStyle/>
          <a:p>
            <a:r>
              <a:rPr lang="en-US" sz="8800" b="1" dirty="0">
                <a:ln w="22225">
                  <a:solidFill>
                    <a:schemeClr val="accent2"/>
                  </a:solidFill>
                  <a:prstDash val="solid"/>
                </a:ln>
                <a:solidFill>
                  <a:schemeClr val="accent2">
                    <a:lumMod val="40000"/>
                    <a:lumOff val="60000"/>
                  </a:schemeClr>
                </a:solidFill>
                <a:latin typeface="Algerian" panose="04020705040A02060702" pitchFamily="82" charset="0"/>
              </a:rPr>
              <a:t>Any </a:t>
            </a:r>
          </a:p>
          <a:p>
            <a:r>
              <a:rPr lang="en-US" sz="8800" b="1" dirty="0">
                <a:ln w="22225">
                  <a:solidFill>
                    <a:schemeClr val="accent2"/>
                  </a:solidFill>
                  <a:prstDash val="solid"/>
                </a:ln>
                <a:solidFill>
                  <a:schemeClr val="accent2">
                    <a:lumMod val="40000"/>
                    <a:lumOff val="60000"/>
                  </a:schemeClr>
                </a:solidFill>
                <a:latin typeface="Algerian" panose="04020705040A02060702" pitchFamily="82" charset="0"/>
              </a:rPr>
              <a:t>    Questions ?</a:t>
            </a:r>
          </a:p>
        </p:txBody>
      </p:sp>
    </p:spTree>
    <p:extLst>
      <p:ext uri="{BB962C8B-B14F-4D97-AF65-F5344CB8AC3E}">
        <p14:creationId xmlns:p14="http://schemas.microsoft.com/office/powerpoint/2010/main" val="481817531"/>
      </p:ext>
    </p:extLst>
  </p:cSld>
  <p:clrMapOvr>
    <a:masterClrMapping/>
  </p:clrMapOvr>
  <p:transition spd="med">
    <p:pull/>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97A5D21-582E-D8C1-40F2-AA7D5DFDD8A1}"/>
              </a:ext>
            </a:extLst>
          </p:cNvPr>
          <p:cNvSpPr txBox="1"/>
          <p:nvPr/>
        </p:nvSpPr>
        <p:spPr>
          <a:xfrm>
            <a:off x="810491" y="290945"/>
            <a:ext cx="10591800" cy="5632311"/>
          </a:xfrm>
          <a:prstGeom prst="rect">
            <a:avLst/>
          </a:prstGeom>
          <a:noFill/>
        </p:spPr>
        <p:txBody>
          <a:bodyPr wrap="square" rtlCol="0">
            <a:spAutoFit/>
          </a:bodyPr>
          <a:lstStyle/>
          <a:p>
            <a:r>
              <a:rPr lang="en-US" sz="3600" dirty="0"/>
              <a:t>RECENTLY I HAVE ATTEND AN INTERVIEW THEY ASKED SOME QUESTIONS LIKE THIS</a:t>
            </a:r>
          </a:p>
          <a:p>
            <a:endParaRPr lang="en-US" sz="3600" dirty="0"/>
          </a:p>
          <a:p>
            <a:pPr marL="342900" indent="-342900">
              <a:buAutoNum type="arabicPeriod"/>
            </a:pPr>
            <a:r>
              <a:rPr lang="en-US" sz="3600" dirty="0"/>
              <a:t>WHAT IAM SERVICE </a:t>
            </a:r>
          </a:p>
          <a:p>
            <a:pPr marL="342900" indent="-342900">
              <a:buAutoNum type="arabicPeriod"/>
            </a:pPr>
            <a:r>
              <a:rPr lang="en-US" sz="3600" dirty="0"/>
              <a:t>HOW YOU HAVE GIVE PERMISSION TO SOME PARTICULAR MEMBERS</a:t>
            </a:r>
          </a:p>
          <a:p>
            <a:pPr marL="342900" indent="-342900">
              <a:buAutoNum type="arabicPeriod"/>
            </a:pPr>
            <a:r>
              <a:rPr lang="en-US" sz="3600" dirty="0"/>
              <a:t>WHAT ARE THE STORAGE TYPES IN EC2 INSTANCE</a:t>
            </a:r>
          </a:p>
          <a:p>
            <a:pPr marL="342900" indent="-342900">
              <a:buAutoNum type="arabicPeriod"/>
            </a:pPr>
            <a:r>
              <a:rPr lang="en-US" sz="3600" dirty="0"/>
              <a:t>WHAT ARE THE DIFFERENT TYPES OF EC2 INSTANCE</a:t>
            </a:r>
          </a:p>
          <a:p>
            <a:pPr marL="342900" indent="-342900">
              <a:buAutoNum type="arabicPeriod"/>
            </a:pPr>
            <a:r>
              <a:rPr lang="en-US" sz="3600" dirty="0"/>
              <a:t>WRITE SCRIPT TO LAUNCH EC2 INSTANCE</a:t>
            </a:r>
          </a:p>
        </p:txBody>
      </p:sp>
    </p:spTree>
    <p:extLst>
      <p:ext uri="{BB962C8B-B14F-4D97-AF65-F5344CB8AC3E}">
        <p14:creationId xmlns:p14="http://schemas.microsoft.com/office/powerpoint/2010/main" val="1550091347"/>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AB21D-378E-BD72-2AC7-1E03062A1425}"/>
              </a:ext>
            </a:extLst>
          </p:cNvPr>
          <p:cNvSpPr>
            <a:spLocks noGrp="1"/>
          </p:cNvSpPr>
          <p:nvPr>
            <p:ph type="title"/>
          </p:nvPr>
        </p:nvSpPr>
        <p:spPr>
          <a:xfrm>
            <a:off x="677334" y="609600"/>
            <a:ext cx="8596668" cy="765490"/>
          </a:xfrm>
        </p:spPr>
        <p:txBody>
          <a:bodyPr/>
          <a:lstStyle/>
          <a:p>
            <a:r>
              <a:rPr lang="en-US" b="1" dirty="0">
                <a:solidFill>
                  <a:srgbClr val="0070C0"/>
                </a:solidFill>
                <a:latin typeface="Algerian" panose="04020705040A02060702" pitchFamily="82" charset="0"/>
              </a:rPr>
              <a:t>LAB 1 : IAM HANDS ON </a:t>
            </a:r>
          </a:p>
        </p:txBody>
      </p:sp>
      <p:sp>
        <p:nvSpPr>
          <p:cNvPr id="4" name="TextBox 3">
            <a:extLst>
              <a:ext uri="{FF2B5EF4-FFF2-40B4-BE49-F238E27FC236}">
                <a16:creationId xmlns:a16="http://schemas.microsoft.com/office/drawing/2014/main" id="{DE093AEC-7B58-D440-D328-AC2B009F840A}"/>
              </a:ext>
            </a:extLst>
          </p:cNvPr>
          <p:cNvSpPr txBox="1"/>
          <p:nvPr/>
        </p:nvSpPr>
        <p:spPr>
          <a:xfrm>
            <a:off x="677334" y="1204774"/>
            <a:ext cx="9046278" cy="2103461"/>
          </a:xfrm>
          <a:prstGeom prst="rect">
            <a:avLst/>
          </a:prstGeom>
          <a:noFill/>
        </p:spPr>
        <p:txBody>
          <a:bodyPr wrap="square" rtlCol="0">
            <a:spAutoFit/>
          </a:bodyPr>
          <a:lstStyle/>
          <a:p>
            <a:pPr>
              <a:lnSpc>
                <a:spcPct val="150000"/>
              </a:lnSpc>
            </a:pPr>
            <a:r>
              <a:rPr lang="en-US" b="1" dirty="0">
                <a:solidFill>
                  <a:srgbClr val="7030A0"/>
                </a:solidFill>
                <a:latin typeface="Times New Roman" panose="02020603050405020304" pitchFamily="18" charset="0"/>
                <a:cs typeface="Times New Roman" panose="02020603050405020304" pitchFamily="18" charset="0"/>
              </a:rPr>
              <a:t>SETUP MFA FOR ROOT USER:</a:t>
            </a:r>
          </a:p>
          <a:p>
            <a:pPr marL="285750" indent="-285750">
              <a:lnSpc>
                <a:spcPct val="150000"/>
              </a:lnSpc>
              <a:buFont typeface="Wingdings" panose="05000000000000000000" pitchFamily="2" charset="2"/>
              <a:buChar char="q"/>
            </a:pP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Choose </a:t>
            </a:r>
            <a:r>
              <a:rPr lang="en-US" sz="2400" b="1" kern="100" dirty="0">
                <a:effectLst/>
                <a:latin typeface="Times New Roman" panose="02020603050405020304" pitchFamily="18" charset="0"/>
                <a:ea typeface="Aptos" panose="020B0004020202020204" pitchFamily="34" charset="0"/>
                <a:cs typeface="Times New Roman" panose="02020603050405020304" pitchFamily="18" charset="0"/>
              </a:rPr>
              <a:t>device name</a:t>
            </a:r>
            <a:endParaRPr lang="en-US" sz="24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2400" dirty="0">
                <a:effectLst/>
                <a:latin typeface="Times New Roman" panose="02020603050405020304" pitchFamily="18" charset="0"/>
                <a:ea typeface="Aptos" panose="020B0004020202020204" pitchFamily="34" charset="0"/>
                <a:cs typeface="Times New Roman" panose="02020603050405020304" pitchFamily="18" charset="0"/>
              </a:rPr>
              <a:t>Select the device Options. I have chosen </a:t>
            </a:r>
            <a:r>
              <a:rPr lang="en-US" sz="2400" b="1" dirty="0">
                <a:effectLst/>
                <a:latin typeface="Times New Roman" panose="02020603050405020304" pitchFamily="18" charset="0"/>
                <a:ea typeface="Aptos" panose="020B0004020202020204" pitchFamily="34" charset="0"/>
                <a:cs typeface="Times New Roman" panose="02020603050405020304" pitchFamily="18" charset="0"/>
              </a:rPr>
              <a:t>Authenticator App</a:t>
            </a:r>
            <a:r>
              <a:rPr lang="en-US" sz="2400" dirty="0">
                <a:effectLst/>
                <a:latin typeface="Times New Roman" panose="02020603050405020304" pitchFamily="18" charset="0"/>
                <a:ea typeface="Aptos" panose="020B0004020202020204" pitchFamily="34" charset="0"/>
                <a:cs typeface="Times New Roman" panose="02020603050405020304" pitchFamily="18" charset="0"/>
              </a:rPr>
              <a:t>.</a:t>
            </a:r>
          </a:p>
          <a:p>
            <a:pPr marL="285750" indent="-285750">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It will show </a:t>
            </a:r>
            <a:r>
              <a:rPr lang="en-US" sz="2400" b="1" dirty="0">
                <a:latin typeface="Times New Roman" panose="02020603050405020304" pitchFamily="18" charset="0"/>
                <a:cs typeface="Times New Roman" panose="02020603050405020304" pitchFamily="18" charset="0"/>
              </a:rPr>
              <a:t>QR code </a:t>
            </a:r>
            <a:r>
              <a:rPr lang="en-US" sz="2400" dirty="0">
                <a:latin typeface="Times New Roman" panose="02020603050405020304" pitchFamily="18" charset="0"/>
                <a:cs typeface="Times New Roman" panose="02020603050405020304" pitchFamily="18" charset="0"/>
              </a:rPr>
              <a:t>like this.</a:t>
            </a:r>
            <a:endParaRPr lang="en-US" b="1" dirty="0">
              <a:solidFill>
                <a:srgbClr val="7030A0"/>
              </a:solidFill>
              <a:latin typeface="Times New Roman" panose="02020603050405020304" pitchFamily="18" charset="0"/>
              <a:cs typeface="Times New Roman" panose="02020603050405020304" pitchFamily="18" charset="0"/>
            </a:endParaRPr>
          </a:p>
        </p:txBody>
      </p:sp>
      <p:pic>
        <p:nvPicPr>
          <p:cNvPr id="5" name="Picture 4" descr="A screenshot of a computer&#10;&#10;Description automatically generated">
            <a:extLst>
              <a:ext uri="{FF2B5EF4-FFF2-40B4-BE49-F238E27FC236}">
                <a16:creationId xmlns:a16="http://schemas.microsoft.com/office/drawing/2014/main" id="{816672F1-CB60-C79D-4521-FDD593A193F6}"/>
              </a:ext>
            </a:extLst>
          </p:cNvPr>
          <p:cNvPicPr>
            <a:picLocks noChangeAspect="1"/>
          </p:cNvPicPr>
          <p:nvPr/>
        </p:nvPicPr>
        <p:blipFill>
          <a:blip r:embed="rId2"/>
          <a:stretch>
            <a:fillRect/>
          </a:stretch>
        </p:blipFill>
        <p:spPr>
          <a:xfrm>
            <a:off x="1992409" y="3336131"/>
            <a:ext cx="6480175" cy="3372984"/>
          </a:xfrm>
          <a:prstGeom prst="rect">
            <a:avLst/>
          </a:prstGeom>
        </p:spPr>
      </p:pic>
    </p:spTree>
    <p:extLst>
      <p:ext uri="{BB962C8B-B14F-4D97-AF65-F5344CB8AC3E}">
        <p14:creationId xmlns:p14="http://schemas.microsoft.com/office/powerpoint/2010/main" val="7749556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14DBAB2-04F2-E3D2-DFC0-00A5452B9DC9}"/>
              </a:ext>
            </a:extLst>
          </p:cNvPr>
          <p:cNvSpPr txBox="1"/>
          <p:nvPr/>
        </p:nvSpPr>
        <p:spPr>
          <a:xfrm>
            <a:off x="1071835" y="202424"/>
            <a:ext cx="10986761" cy="2118978"/>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Scan the QR code in phone authenticator app.</a:t>
            </a:r>
          </a:p>
          <a:p>
            <a:pPr marL="285750" indent="-285750">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After  type two consecutive MFA codes.</a:t>
            </a:r>
          </a:p>
          <a:p>
            <a:pPr marL="285750" indent="-285750">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I have successfully created the MFA for root user.</a:t>
            </a:r>
          </a:p>
          <a:p>
            <a:pPr marL="285750" indent="-285750">
              <a:lnSpc>
                <a:spcPct val="150000"/>
              </a:lnSpc>
              <a:buFont typeface="Wingdings" panose="05000000000000000000" pitchFamily="2" charset="2"/>
              <a:buChar char="q"/>
            </a:pPr>
            <a:endParaRPr lang="en-US" dirty="0"/>
          </a:p>
        </p:txBody>
      </p:sp>
      <p:pic>
        <p:nvPicPr>
          <p:cNvPr id="5" name="Picture 4" descr="A screenshot of a computer&#10;&#10;Description automatically generated">
            <a:extLst>
              <a:ext uri="{FF2B5EF4-FFF2-40B4-BE49-F238E27FC236}">
                <a16:creationId xmlns:a16="http://schemas.microsoft.com/office/drawing/2014/main" id="{4BD23C3F-E63A-0C32-85A3-BF0A674ABC4F}"/>
              </a:ext>
            </a:extLst>
          </p:cNvPr>
          <p:cNvPicPr>
            <a:picLocks noChangeAspect="1"/>
          </p:cNvPicPr>
          <p:nvPr/>
        </p:nvPicPr>
        <p:blipFill>
          <a:blip r:embed="rId2"/>
          <a:stretch>
            <a:fillRect/>
          </a:stretch>
        </p:blipFill>
        <p:spPr>
          <a:xfrm>
            <a:off x="813456" y="2192009"/>
            <a:ext cx="8836819" cy="3644900"/>
          </a:xfrm>
          <a:prstGeom prst="rect">
            <a:avLst/>
          </a:prstGeom>
        </p:spPr>
      </p:pic>
    </p:spTree>
    <p:extLst>
      <p:ext uri="{BB962C8B-B14F-4D97-AF65-F5344CB8AC3E}">
        <p14:creationId xmlns:p14="http://schemas.microsoft.com/office/powerpoint/2010/main" val="139653657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CC61A-16C1-80DB-CAFC-B16CBCC503E9}"/>
              </a:ext>
            </a:extLst>
          </p:cNvPr>
          <p:cNvSpPr>
            <a:spLocks noGrp="1"/>
          </p:cNvSpPr>
          <p:nvPr>
            <p:ph type="title"/>
          </p:nvPr>
        </p:nvSpPr>
        <p:spPr>
          <a:xfrm>
            <a:off x="653480" y="243045"/>
            <a:ext cx="8596668" cy="535144"/>
          </a:xfrm>
        </p:spPr>
        <p:txBody>
          <a:bodyPr>
            <a:noAutofit/>
          </a:bodyPr>
          <a:lstStyle/>
          <a:p>
            <a:r>
              <a:rPr lang="en-US" sz="2400" b="1" dirty="0">
                <a:solidFill>
                  <a:srgbClr val="7030A0"/>
                </a:solidFill>
                <a:latin typeface="Times New Roman" panose="02020603050405020304" pitchFamily="18" charset="0"/>
                <a:cs typeface="Times New Roman" panose="02020603050405020304" pitchFamily="18" charset="0"/>
              </a:rPr>
              <a:t>CREATE NEW IAM USER:</a:t>
            </a:r>
            <a:br>
              <a:rPr lang="en-US" sz="2400" b="1" dirty="0">
                <a:solidFill>
                  <a:srgbClr val="7030A0"/>
                </a:solidFill>
                <a:latin typeface="Times New Roman" panose="02020603050405020304" pitchFamily="18" charset="0"/>
                <a:cs typeface="Times New Roman" panose="02020603050405020304" pitchFamily="18" charset="0"/>
              </a:rPr>
            </a:br>
            <a:br>
              <a:rPr lang="en-US" sz="2400" b="1" dirty="0">
                <a:solidFill>
                  <a:srgbClr val="7030A0"/>
                </a:solidFill>
                <a:latin typeface="Times New Roman" panose="02020603050405020304" pitchFamily="18" charset="0"/>
                <a:cs typeface="Times New Roman" panose="02020603050405020304" pitchFamily="18" charset="0"/>
              </a:rPr>
            </a:br>
            <a:br>
              <a:rPr lang="en-US" sz="2400" b="1" dirty="0">
                <a:solidFill>
                  <a:srgbClr val="7030A0"/>
                </a:solidFill>
                <a:latin typeface="Times New Roman" panose="02020603050405020304" pitchFamily="18" charset="0"/>
                <a:cs typeface="Times New Roman" panose="02020603050405020304" pitchFamily="18" charset="0"/>
              </a:rPr>
            </a:br>
            <a:br>
              <a:rPr lang="en-US" sz="2400" b="1" dirty="0">
                <a:solidFill>
                  <a:srgbClr val="7030A0"/>
                </a:solidFill>
                <a:latin typeface="Times New Roman" panose="02020603050405020304" pitchFamily="18" charset="0"/>
                <a:cs typeface="Times New Roman" panose="02020603050405020304" pitchFamily="18" charset="0"/>
              </a:rPr>
            </a:br>
            <a:endParaRPr lang="en-US" sz="2400" b="1" dirty="0">
              <a:solidFill>
                <a:srgbClr val="7030A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CCCFEAE7-7C66-DADD-3D26-49520FD31EC7}"/>
              </a:ext>
            </a:extLst>
          </p:cNvPr>
          <p:cNvSpPr txBox="1"/>
          <p:nvPr/>
        </p:nvSpPr>
        <p:spPr>
          <a:xfrm>
            <a:off x="5643453" y="2973545"/>
            <a:ext cx="914400" cy="914400"/>
          </a:xfrm>
          <a:prstGeom prst="rect">
            <a:avLst/>
          </a:prstGeom>
          <a:noFill/>
        </p:spPr>
        <p:txBody>
          <a:bodyPr wrap="square" rtlCol="0">
            <a:spAutoFit/>
          </a:bodyPr>
          <a:lstStyle/>
          <a:p>
            <a:endParaRPr lang="en-US" dirty="0"/>
          </a:p>
        </p:txBody>
      </p:sp>
      <p:sp>
        <p:nvSpPr>
          <p:cNvPr id="5" name="TextBox 4">
            <a:extLst>
              <a:ext uri="{FF2B5EF4-FFF2-40B4-BE49-F238E27FC236}">
                <a16:creationId xmlns:a16="http://schemas.microsoft.com/office/drawing/2014/main" id="{FD406516-55C0-AAAE-E3CE-3483A8FBB748}"/>
              </a:ext>
            </a:extLst>
          </p:cNvPr>
          <p:cNvSpPr txBox="1"/>
          <p:nvPr/>
        </p:nvSpPr>
        <p:spPr>
          <a:xfrm>
            <a:off x="745115" y="778189"/>
            <a:ext cx="9555830" cy="2241960"/>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2400" dirty="0">
                <a:effectLst/>
                <a:latin typeface="Times New Roman" panose="02020603050405020304" pitchFamily="18" charset="0"/>
                <a:ea typeface="Aptos" panose="020B0004020202020204" pitchFamily="34" charset="0"/>
                <a:cs typeface="Times New Roman" panose="02020603050405020304" pitchFamily="18" charset="0"/>
              </a:rPr>
              <a:t>Sign in to </a:t>
            </a:r>
            <a:r>
              <a:rPr lang="en-US" sz="2400" b="1" dirty="0">
                <a:effectLst/>
                <a:latin typeface="Times New Roman" panose="02020603050405020304" pitchFamily="18" charset="0"/>
                <a:ea typeface="Aptos" panose="020B0004020202020204" pitchFamily="34" charset="0"/>
                <a:cs typeface="Times New Roman" panose="02020603050405020304" pitchFamily="18" charset="0"/>
              </a:rPr>
              <a:t>AWS account</a:t>
            </a:r>
            <a:endParaRPr lang="en-US" sz="2400"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2400" dirty="0">
                <a:effectLst/>
                <a:latin typeface="Times New Roman" panose="02020603050405020304" pitchFamily="18" charset="0"/>
                <a:ea typeface="Aptos" panose="020B0004020202020204" pitchFamily="34" charset="0"/>
                <a:cs typeface="Times New Roman" panose="02020603050405020304" pitchFamily="18" charset="0"/>
              </a:rPr>
              <a:t>Navigate to </a:t>
            </a:r>
            <a:r>
              <a:rPr lang="en-US" sz="2400" b="1" dirty="0">
                <a:effectLst/>
                <a:latin typeface="Times New Roman" panose="02020603050405020304" pitchFamily="18" charset="0"/>
                <a:ea typeface="Aptos" panose="020B0004020202020204" pitchFamily="34" charset="0"/>
                <a:cs typeface="Times New Roman" panose="02020603050405020304" pitchFamily="18" charset="0"/>
              </a:rPr>
              <a:t>IAM Service</a:t>
            </a:r>
            <a:endParaRPr lang="en-US" sz="2400"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On IAM service on the left-hand menu, select user and click </a:t>
            </a:r>
            <a:r>
              <a:rPr lang="en-US" sz="2400" b="1" kern="100" dirty="0">
                <a:effectLst/>
                <a:latin typeface="Times New Roman" panose="02020603050405020304" pitchFamily="18" charset="0"/>
                <a:ea typeface="Aptos" panose="020B0004020202020204" pitchFamily="34" charset="0"/>
                <a:cs typeface="Times New Roman" panose="02020603050405020304" pitchFamily="18" charset="0"/>
              </a:rPr>
              <a:t>Add user</a:t>
            </a:r>
            <a:r>
              <a:rPr lang="en-US" sz="2400" kern="100" dirty="0">
                <a:effectLst/>
                <a:latin typeface="Times New Roman" panose="02020603050405020304" pitchFamily="18" charset="0"/>
                <a:ea typeface="Aptos" panose="020B0004020202020204" pitchFamily="34" charset="0"/>
                <a:cs typeface="Times New Roman" panose="02020603050405020304" pitchFamily="18" charset="0"/>
              </a:rPr>
              <a:t>.</a:t>
            </a:r>
          </a:p>
          <a:p>
            <a:pPr marL="285750" indent="-285750">
              <a:lnSpc>
                <a:spcPct val="150000"/>
              </a:lnSpc>
              <a:buFont typeface="Wingdings" panose="05000000000000000000" pitchFamily="2" charset="2"/>
              <a:buChar char="q"/>
            </a:pPr>
            <a:r>
              <a:rPr lang="en-US" sz="2400" dirty="0">
                <a:effectLst/>
                <a:latin typeface="Times New Roman" panose="02020603050405020304" pitchFamily="18" charset="0"/>
                <a:ea typeface="Aptos" panose="020B0004020202020204" pitchFamily="34" charset="0"/>
                <a:cs typeface="Times New Roman" panose="02020603050405020304" pitchFamily="18" charset="0"/>
              </a:rPr>
              <a:t>Specify the user details like username and access type</a:t>
            </a:r>
            <a:endParaRPr lang="en-US" sz="2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B617B687-FC11-11DB-D9B2-2AACBCC6EA55}"/>
              </a:ext>
            </a:extLst>
          </p:cNvPr>
          <p:cNvPicPr>
            <a:picLocks noChangeAspect="1"/>
          </p:cNvPicPr>
          <p:nvPr/>
        </p:nvPicPr>
        <p:blipFill>
          <a:blip r:embed="rId2"/>
          <a:stretch>
            <a:fillRect/>
          </a:stretch>
        </p:blipFill>
        <p:spPr>
          <a:xfrm>
            <a:off x="2191380" y="2970055"/>
            <a:ext cx="6480175" cy="3644900"/>
          </a:xfrm>
          <a:prstGeom prst="rect">
            <a:avLst/>
          </a:prstGeom>
        </p:spPr>
      </p:pic>
    </p:spTree>
    <p:extLst>
      <p:ext uri="{BB962C8B-B14F-4D97-AF65-F5344CB8AC3E}">
        <p14:creationId xmlns:p14="http://schemas.microsoft.com/office/powerpoint/2010/main" val="234395856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 calcmode="lin" valueType="num">
                                      <p:cBhvr additive="base">
                                        <p:cTn id="15"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013091C-DD99-1539-EDD6-A69F5E3293E4}"/>
              </a:ext>
            </a:extLst>
          </p:cNvPr>
          <p:cNvSpPr txBox="1"/>
          <p:nvPr/>
        </p:nvSpPr>
        <p:spPr>
          <a:xfrm>
            <a:off x="698015" y="328067"/>
            <a:ext cx="9896166" cy="1953868"/>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2800" kern="100" dirty="0">
                <a:effectLst/>
                <a:latin typeface="Times New Roman" panose="02020603050405020304" pitchFamily="18" charset="0"/>
                <a:ea typeface="Aptos" panose="020B0004020202020204" pitchFamily="34" charset="0"/>
                <a:cs typeface="Times New Roman" panose="02020603050405020304" pitchFamily="18" charset="0"/>
              </a:rPr>
              <a:t>Attaché </a:t>
            </a:r>
            <a:r>
              <a:rPr lang="en-US" sz="2800" b="1" kern="100" dirty="0">
                <a:effectLst/>
                <a:latin typeface="Times New Roman" panose="02020603050405020304" pitchFamily="18" charset="0"/>
                <a:ea typeface="Aptos" panose="020B0004020202020204" pitchFamily="34" charset="0"/>
                <a:cs typeface="Times New Roman" panose="02020603050405020304" pitchFamily="18" charset="0"/>
              </a:rPr>
              <a:t>policies</a:t>
            </a:r>
            <a:endParaRPr lang="en-US" sz="28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q"/>
            </a:pPr>
            <a:r>
              <a:rPr lang="en-US" sz="2800" kern="100" dirty="0">
                <a:effectLst/>
                <a:latin typeface="Times New Roman" panose="02020603050405020304" pitchFamily="18" charset="0"/>
                <a:ea typeface="Aptos" panose="020B0004020202020204" pitchFamily="34" charset="0"/>
                <a:cs typeface="Times New Roman" panose="02020603050405020304" pitchFamily="18" charset="0"/>
              </a:rPr>
              <a:t>I have chosen only </a:t>
            </a:r>
            <a:r>
              <a:rPr lang="en-US" sz="2800" b="1" kern="100" dirty="0">
                <a:effectLst/>
                <a:latin typeface="Times New Roman" panose="02020603050405020304" pitchFamily="18" charset="0"/>
                <a:ea typeface="Aptos" panose="020B0004020202020204" pitchFamily="34" charset="0"/>
                <a:cs typeface="Times New Roman" panose="02020603050405020304" pitchFamily="18" charset="0"/>
              </a:rPr>
              <a:t>EC2 full access permissions</a:t>
            </a:r>
            <a:r>
              <a:rPr lang="en-US" sz="2800" kern="100" dirty="0">
                <a:effectLst/>
                <a:latin typeface="Times New Roman" panose="02020603050405020304" pitchFamily="18" charset="0"/>
                <a:ea typeface="Aptos" panose="020B0004020202020204" pitchFamily="34" charset="0"/>
                <a:cs typeface="Times New Roman" panose="02020603050405020304" pitchFamily="18" charset="0"/>
              </a:rPr>
              <a:t> and then click next then create.</a:t>
            </a:r>
          </a:p>
        </p:txBody>
      </p:sp>
      <p:pic>
        <p:nvPicPr>
          <p:cNvPr id="5" name="Picture 4" descr="A screenshot of a computer&#10;&#10;Description automatically generated">
            <a:extLst>
              <a:ext uri="{FF2B5EF4-FFF2-40B4-BE49-F238E27FC236}">
                <a16:creationId xmlns:a16="http://schemas.microsoft.com/office/drawing/2014/main" id="{7D0AFBE9-AAC1-3F4F-BB83-A07252386C14}"/>
              </a:ext>
            </a:extLst>
          </p:cNvPr>
          <p:cNvPicPr>
            <a:picLocks noChangeAspect="1"/>
          </p:cNvPicPr>
          <p:nvPr/>
        </p:nvPicPr>
        <p:blipFill>
          <a:blip r:embed="rId2"/>
          <a:stretch>
            <a:fillRect/>
          </a:stretch>
        </p:blipFill>
        <p:spPr>
          <a:xfrm>
            <a:off x="1717841" y="2411058"/>
            <a:ext cx="7567419" cy="4022725"/>
          </a:xfrm>
          <a:prstGeom prst="rect">
            <a:avLst/>
          </a:prstGeom>
        </p:spPr>
      </p:pic>
    </p:spTree>
    <p:extLst>
      <p:ext uri="{BB962C8B-B14F-4D97-AF65-F5344CB8AC3E}">
        <p14:creationId xmlns:p14="http://schemas.microsoft.com/office/powerpoint/2010/main" val="26516086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4360E98-F248-F0AE-5758-06B286CE4918}"/>
              </a:ext>
            </a:extLst>
          </p:cNvPr>
          <p:cNvSpPr txBox="1"/>
          <p:nvPr/>
        </p:nvSpPr>
        <p:spPr>
          <a:xfrm>
            <a:off x="691035" y="425789"/>
            <a:ext cx="9821075" cy="1953868"/>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2800" dirty="0">
                <a:latin typeface="Times New Roman" panose="02020603050405020304" pitchFamily="18" charset="0"/>
                <a:cs typeface="Times New Roman" panose="02020603050405020304" pitchFamily="18" charset="0"/>
              </a:rPr>
              <a:t>Now we can login into IAM user now try to create s3 bucket</a:t>
            </a:r>
          </a:p>
          <a:p>
            <a:pPr marL="285750" indent="-285750">
              <a:lnSpc>
                <a:spcPct val="150000"/>
              </a:lnSpc>
              <a:buFont typeface="Wingdings" panose="05000000000000000000" pitchFamily="2" charset="2"/>
              <a:buChar char="q"/>
            </a:pPr>
            <a:r>
              <a:rPr lang="en-US" sz="2800" dirty="0">
                <a:latin typeface="Times New Roman" panose="02020603050405020304" pitchFamily="18" charset="0"/>
                <a:cs typeface="Times New Roman" panose="02020603050405020304" pitchFamily="18" charset="0"/>
              </a:rPr>
              <a:t>When we are creating s3 bucket it shows an error create </a:t>
            </a:r>
            <a:r>
              <a:rPr lang="en-US" sz="2800" b="1" dirty="0">
                <a:latin typeface="Times New Roman" panose="02020603050405020304" pitchFamily="18" charset="0"/>
                <a:cs typeface="Times New Roman" panose="02020603050405020304" pitchFamily="18" charset="0"/>
              </a:rPr>
              <a:t>bucket permission required </a:t>
            </a:r>
          </a:p>
        </p:txBody>
      </p:sp>
      <p:pic>
        <p:nvPicPr>
          <p:cNvPr id="5" name="Picture 4">
            <a:extLst>
              <a:ext uri="{FF2B5EF4-FFF2-40B4-BE49-F238E27FC236}">
                <a16:creationId xmlns:a16="http://schemas.microsoft.com/office/drawing/2014/main" id="{A3F0CB1C-8B32-5DAA-862C-2377691C4F02}"/>
              </a:ext>
            </a:extLst>
          </p:cNvPr>
          <p:cNvPicPr>
            <a:picLocks noChangeAspect="1"/>
          </p:cNvPicPr>
          <p:nvPr/>
        </p:nvPicPr>
        <p:blipFill>
          <a:blip r:embed="rId2"/>
          <a:stretch>
            <a:fillRect/>
          </a:stretch>
        </p:blipFill>
        <p:spPr>
          <a:xfrm>
            <a:off x="1135856" y="2456952"/>
            <a:ext cx="8701088" cy="4174041"/>
          </a:xfrm>
          <a:prstGeom prst="rect">
            <a:avLst/>
          </a:prstGeom>
        </p:spPr>
      </p:pic>
    </p:spTree>
    <p:extLst>
      <p:ext uri="{BB962C8B-B14F-4D97-AF65-F5344CB8AC3E}">
        <p14:creationId xmlns:p14="http://schemas.microsoft.com/office/powerpoint/2010/main" val="164286340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FF51CCB-B510-406D-809C-FD71CBC0456C}"/>
              </a:ext>
            </a:extLst>
          </p:cNvPr>
          <p:cNvSpPr txBox="1"/>
          <p:nvPr/>
        </p:nvSpPr>
        <p:spPr>
          <a:xfrm>
            <a:off x="734191" y="0"/>
            <a:ext cx="10215562" cy="2600199"/>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2800" dirty="0">
                <a:latin typeface="Times New Roman" panose="02020603050405020304" pitchFamily="18" charset="0"/>
                <a:cs typeface="Times New Roman" panose="02020603050405020304" pitchFamily="18" charset="0"/>
              </a:rPr>
              <a:t>Now we are again login into root user</a:t>
            </a:r>
          </a:p>
          <a:p>
            <a:pPr marL="285750" indent="-285750">
              <a:lnSpc>
                <a:spcPct val="150000"/>
              </a:lnSpc>
              <a:buFont typeface="Wingdings" panose="05000000000000000000" pitchFamily="2" charset="2"/>
              <a:buChar char="q"/>
            </a:pPr>
            <a:r>
              <a:rPr lang="en-US" sz="2800" dirty="0">
                <a:latin typeface="Times New Roman" panose="02020603050405020304" pitchFamily="18" charset="0"/>
                <a:cs typeface="Times New Roman" panose="02020603050405020304" pitchFamily="18" charset="0"/>
              </a:rPr>
              <a:t>Now we are given full admin access to the IAM user.</a:t>
            </a:r>
          </a:p>
          <a:p>
            <a:pPr marL="285750" indent="-285750">
              <a:lnSpc>
                <a:spcPct val="150000"/>
              </a:lnSpc>
              <a:buFont typeface="Wingdings" panose="05000000000000000000" pitchFamily="2" charset="2"/>
              <a:buChar char="q"/>
            </a:pPr>
            <a:r>
              <a:rPr lang="en-US" sz="2800" dirty="0">
                <a:latin typeface="Times New Roman" panose="02020603050405020304" pitchFamily="18" charset="0"/>
                <a:cs typeface="Times New Roman" panose="02020603050405020304" pitchFamily="18" charset="0"/>
              </a:rPr>
              <a:t>Now login to IAM user try to create s3 bucket</a:t>
            </a:r>
          </a:p>
          <a:p>
            <a:pPr marL="285750" indent="-285750">
              <a:lnSpc>
                <a:spcPct val="150000"/>
              </a:lnSpc>
              <a:buFont typeface="Wingdings" panose="05000000000000000000" pitchFamily="2" charset="2"/>
              <a:buChar char="q"/>
            </a:pPr>
            <a:r>
              <a:rPr lang="en-US" sz="2800" dirty="0">
                <a:latin typeface="Times New Roman" panose="02020603050405020304" pitchFamily="18" charset="0"/>
                <a:cs typeface="Times New Roman" panose="02020603050405020304" pitchFamily="18" charset="0"/>
              </a:rPr>
              <a:t>Now I am successfully created s3 bucket </a:t>
            </a:r>
          </a:p>
        </p:txBody>
      </p:sp>
      <p:pic>
        <p:nvPicPr>
          <p:cNvPr id="5" name="Picture 4" descr="A screenshot of a computer&#10;&#10;Description automatically generated">
            <a:extLst>
              <a:ext uri="{FF2B5EF4-FFF2-40B4-BE49-F238E27FC236}">
                <a16:creationId xmlns:a16="http://schemas.microsoft.com/office/drawing/2014/main" id="{FADBE988-A167-A2AF-5AF5-8AEED147D9C3}"/>
              </a:ext>
            </a:extLst>
          </p:cNvPr>
          <p:cNvPicPr>
            <a:picLocks noChangeAspect="1"/>
          </p:cNvPicPr>
          <p:nvPr/>
        </p:nvPicPr>
        <p:blipFill>
          <a:blip r:embed="rId2"/>
          <a:stretch>
            <a:fillRect/>
          </a:stretch>
        </p:blipFill>
        <p:spPr>
          <a:xfrm>
            <a:off x="842963" y="2673515"/>
            <a:ext cx="9479755" cy="4065587"/>
          </a:xfrm>
          <a:prstGeom prst="rect">
            <a:avLst/>
          </a:prstGeom>
        </p:spPr>
      </p:pic>
    </p:spTree>
    <p:extLst>
      <p:ext uri="{BB962C8B-B14F-4D97-AF65-F5344CB8AC3E}">
        <p14:creationId xmlns:p14="http://schemas.microsoft.com/office/powerpoint/2010/main" val="207481735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538</TotalTime>
  <Words>2311</Words>
  <Application>Microsoft Office PowerPoint</Application>
  <PresentationFormat>Widescreen</PresentationFormat>
  <Paragraphs>204</Paragraphs>
  <Slides>36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Algerian</vt:lpstr>
      <vt:lpstr>Aptos</vt:lpstr>
      <vt:lpstr>Arial</vt:lpstr>
      <vt:lpstr>Times New Roman</vt:lpstr>
      <vt:lpstr>Trebuchet MS</vt:lpstr>
      <vt:lpstr>Wingdings</vt:lpstr>
      <vt:lpstr>Wingdings 3</vt:lpstr>
      <vt:lpstr>Facet</vt:lpstr>
      <vt:lpstr>PowerPoint Presentation</vt:lpstr>
      <vt:lpstr>CONTENTS:</vt:lpstr>
      <vt:lpstr>IAM(IDENTITY AND ACCESS MANAGEMENT) IAM in AWS is a service that helps you manage access to AWS resources securely.  </vt:lpstr>
      <vt:lpstr>LAB 1 : IAM HANDS ON </vt:lpstr>
      <vt:lpstr>PowerPoint Presentation</vt:lpstr>
      <vt:lpstr>CREATE NEW IAM USER: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20761A0423</dc:creator>
  <cp:lastModifiedBy>20761A0423</cp:lastModifiedBy>
  <cp:revision>2</cp:revision>
  <dcterms:created xsi:type="dcterms:W3CDTF">2024-09-07T10:35:14Z</dcterms:created>
  <dcterms:modified xsi:type="dcterms:W3CDTF">2024-09-11T09:17:10Z</dcterms:modified>
</cp:coreProperties>
</file>

<file path=docProps/thumbnail.jpeg>
</file>